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02" r:id="rId2"/>
    <p:sldId id="433" r:id="rId3"/>
    <p:sldId id="257" r:id="rId4"/>
    <p:sldId id="258" r:id="rId5"/>
    <p:sldId id="298" r:id="rId6"/>
    <p:sldId id="284" r:id="rId7"/>
    <p:sldId id="287" r:id="rId8"/>
    <p:sldId id="387" r:id="rId9"/>
    <p:sldId id="388" r:id="rId10"/>
    <p:sldId id="389" r:id="rId11"/>
    <p:sldId id="288" r:id="rId12"/>
    <p:sldId id="351" r:id="rId13"/>
    <p:sldId id="352" r:id="rId14"/>
    <p:sldId id="349" r:id="rId15"/>
    <p:sldId id="397" r:id="rId16"/>
    <p:sldId id="398" r:id="rId17"/>
    <p:sldId id="291" r:id="rId18"/>
    <p:sldId id="292" r:id="rId19"/>
    <p:sldId id="276" r:id="rId20"/>
    <p:sldId id="290" r:id="rId21"/>
    <p:sldId id="277" r:id="rId22"/>
    <p:sldId id="278" r:id="rId23"/>
    <p:sldId id="434" r:id="rId24"/>
    <p:sldId id="1455" r:id="rId25"/>
    <p:sldId id="438" r:id="rId26"/>
  </p:sldIdLst>
  <p:sldSz cx="9144000" cy="6858000" type="screen4x3"/>
  <p:notesSz cx="6797675" cy="9926638"/>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C94"/>
    <a:srgbClr val="017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676" autoAdjust="0"/>
  </p:normalViewPr>
  <p:slideViewPr>
    <p:cSldViewPr snapToGrid="0" snapToObjects="1">
      <p:cViewPr varScale="1">
        <p:scale>
          <a:sx n="69" d="100"/>
          <a:sy n="69" d="100"/>
        </p:scale>
        <p:origin x="60"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7752E-932B-0345-B60C-08545D494354}"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sv-SE"/>
        </a:p>
      </dgm:t>
    </dgm:pt>
    <dgm:pt modelId="{8D74E3A7-96DF-9F4C-BA7E-0AC1E8EDA3CC}">
      <dgm:prSet phldrT="[Text]"/>
      <dgm:spPr/>
      <dgm:t>
        <a:bodyPr/>
        <a:lstStyle/>
        <a:p>
          <a:r>
            <a:rPr lang="sv-SE" dirty="0" err="1"/>
            <a:t>Neurokognitiva</a:t>
          </a:r>
          <a:r>
            <a:rPr lang="sv-SE" dirty="0"/>
            <a:t> faktorer</a:t>
          </a:r>
        </a:p>
      </dgm:t>
    </dgm:pt>
    <dgm:pt modelId="{7C514C58-11B2-1F4D-8ADF-548AE43D0EE5}" type="parTrans" cxnId="{D6D76DEA-278C-4E45-A6E4-F235BE10C63F}">
      <dgm:prSet/>
      <dgm:spPr/>
      <dgm:t>
        <a:bodyPr/>
        <a:lstStyle/>
        <a:p>
          <a:endParaRPr lang="sv-SE"/>
        </a:p>
      </dgm:t>
    </dgm:pt>
    <dgm:pt modelId="{0F28CFF8-48B7-D846-BC0A-7662D50E008E}" type="sibTrans" cxnId="{D6D76DEA-278C-4E45-A6E4-F235BE10C63F}">
      <dgm:prSet/>
      <dgm:spPr/>
      <dgm:t>
        <a:bodyPr/>
        <a:lstStyle/>
        <a:p>
          <a:endParaRPr lang="sv-SE"/>
        </a:p>
      </dgm:t>
    </dgm:pt>
    <dgm:pt modelId="{F1F99495-9933-C548-BF61-FE861EA3EF02}">
      <dgm:prSet phldrT="[Text]"/>
      <dgm:spPr/>
      <dgm:t>
        <a:bodyPr/>
        <a:lstStyle/>
        <a:p>
          <a:r>
            <a:rPr lang="sv-SE" b="1" dirty="0"/>
            <a:t>Grundar sig i hjärnskadan </a:t>
          </a:r>
        </a:p>
        <a:p>
          <a:r>
            <a:rPr lang="sv-SE" b="1" dirty="0"/>
            <a:t>Gäller medelsvåra/svåra hjärnskador</a:t>
          </a:r>
        </a:p>
      </dgm:t>
    </dgm:pt>
    <dgm:pt modelId="{307271B0-05CA-824F-B61F-6792F46BC08C}" type="parTrans" cxnId="{BC947FFE-8900-B248-B611-5FEB203CD3C9}">
      <dgm:prSet/>
      <dgm:spPr/>
      <dgm:t>
        <a:bodyPr/>
        <a:lstStyle/>
        <a:p>
          <a:endParaRPr lang="sv-SE"/>
        </a:p>
      </dgm:t>
    </dgm:pt>
    <dgm:pt modelId="{DD80C62B-FC86-6447-9BB0-623D5F558186}" type="sibTrans" cxnId="{BC947FFE-8900-B248-B611-5FEB203CD3C9}">
      <dgm:prSet/>
      <dgm:spPr/>
      <dgm:t>
        <a:bodyPr/>
        <a:lstStyle/>
        <a:p>
          <a:endParaRPr lang="sv-SE"/>
        </a:p>
      </dgm:t>
    </dgm:pt>
    <dgm:pt modelId="{AA2C5069-07F7-1E41-A1A8-F1A276A51F44}">
      <dgm:prSet phldrT="[Text]"/>
      <dgm:spPr/>
      <dgm:t>
        <a:bodyPr/>
        <a:lstStyle/>
        <a:p>
          <a:r>
            <a:rPr lang="sv-SE" dirty="0"/>
            <a:t>Globala eller fokala skador?</a:t>
          </a:r>
        </a:p>
      </dgm:t>
    </dgm:pt>
    <dgm:pt modelId="{2A2A15F7-313E-4E45-8756-E35C68A0F36C}" type="parTrans" cxnId="{1B70F46F-C7EE-7746-A231-D2DAB6FCF882}">
      <dgm:prSet/>
      <dgm:spPr/>
      <dgm:t>
        <a:bodyPr/>
        <a:lstStyle/>
        <a:p>
          <a:endParaRPr lang="sv-SE"/>
        </a:p>
      </dgm:t>
    </dgm:pt>
    <dgm:pt modelId="{97314785-99EB-3F4B-8E06-94E7F70A5819}" type="sibTrans" cxnId="{1B70F46F-C7EE-7746-A231-D2DAB6FCF882}">
      <dgm:prSet/>
      <dgm:spPr/>
      <dgm:t>
        <a:bodyPr/>
        <a:lstStyle/>
        <a:p>
          <a:endParaRPr lang="sv-SE"/>
        </a:p>
      </dgm:t>
    </dgm:pt>
    <dgm:pt modelId="{BE718E17-9372-2044-A5AF-B50C5B73065C}">
      <dgm:prSet phldrT="[Text]"/>
      <dgm:spPr/>
      <dgm:t>
        <a:bodyPr/>
        <a:lstStyle/>
        <a:p>
          <a:r>
            <a:rPr lang="sv-SE" dirty="0"/>
            <a:t>Psykologiska faktorer</a:t>
          </a:r>
        </a:p>
      </dgm:t>
    </dgm:pt>
    <dgm:pt modelId="{FCC999C9-87C1-8C44-AFCF-46C3FAA0F5F9}" type="parTrans" cxnId="{4006E8A9-025F-8F4D-AB75-CDF0D644F909}">
      <dgm:prSet/>
      <dgm:spPr/>
      <dgm:t>
        <a:bodyPr/>
        <a:lstStyle/>
        <a:p>
          <a:endParaRPr lang="sv-SE"/>
        </a:p>
      </dgm:t>
    </dgm:pt>
    <dgm:pt modelId="{3DFA902A-D593-D140-B7FE-785E3D706ADD}" type="sibTrans" cxnId="{4006E8A9-025F-8F4D-AB75-CDF0D644F909}">
      <dgm:prSet/>
      <dgm:spPr/>
      <dgm:t>
        <a:bodyPr/>
        <a:lstStyle/>
        <a:p>
          <a:endParaRPr lang="sv-SE"/>
        </a:p>
      </dgm:t>
    </dgm:pt>
    <dgm:pt modelId="{8CA12E81-FD51-4141-810D-80515660A882}">
      <dgm:prSet phldrT="[Text]"/>
      <dgm:spPr/>
      <dgm:t>
        <a:bodyPr/>
        <a:lstStyle/>
        <a:p>
          <a:r>
            <a:rPr lang="sv-SE" b="1" dirty="0"/>
            <a:t>Försvarsmekanismer</a:t>
          </a:r>
        </a:p>
        <a:p>
          <a:r>
            <a:rPr lang="sv-SE" b="1" dirty="0"/>
            <a:t>(förnekelse, undvikande, mm)</a:t>
          </a:r>
        </a:p>
      </dgm:t>
    </dgm:pt>
    <dgm:pt modelId="{75CCEB3E-3DBC-C34A-9115-7674E627B5C2}" type="parTrans" cxnId="{6DF3C81C-3B40-2A4C-A3AB-6373CE862139}">
      <dgm:prSet/>
      <dgm:spPr/>
      <dgm:t>
        <a:bodyPr/>
        <a:lstStyle/>
        <a:p>
          <a:endParaRPr lang="sv-SE"/>
        </a:p>
      </dgm:t>
    </dgm:pt>
    <dgm:pt modelId="{AA5074A6-D080-C941-B95F-57C0B3435509}" type="sibTrans" cxnId="{6DF3C81C-3B40-2A4C-A3AB-6373CE862139}">
      <dgm:prSet/>
      <dgm:spPr/>
      <dgm:t>
        <a:bodyPr/>
        <a:lstStyle/>
        <a:p>
          <a:endParaRPr lang="sv-SE"/>
        </a:p>
      </dgm:t>
    </dgm:pt>
    <dgm:pt modelId="{0B6D975C-1C78-B247-A8BF-B31D6A61A3DA}">
      <dgm:prSet phldrT="[Text]"/>
      <dgm:spPr/>
      <dgm:t>
        <a:bodyPr/>
        <a:lstStyle/>
        <a:p>
          <a:r>
            <a:rPr lang="sv-SE" dirty="0" err="1"/>
            <a:t>Premorbida</a:t>
          </a:r>
          <a:r>
            <a:rPr lang="sv-SE" dirty="0"/>
            <a:t> faktorer?</a:t>
          </a:r>
        </a:p>
        <a:p>
          <a:r>
            <a:rPr lang="sv-SE" dirty="0"/>
            <a:t>Sorgearbete?</a:t>
          </a:r>
        </a:p>
      </dgm:t>
    </dgm:pt>
    <dgm:pt modelId="{63FE0FFE-A477-5442-9911-11396366F7B2}" type="parTrans" cxnId="{D23369D7-E6AF-F945-988F-4505FBAAEC55}">
      <dgm:prSet/>
      <dgm:spPr/>
      <dgm:t>
        <a:bodyPr/>
        <a:lstStyle/>
        <a:p>
          <a:endParaRPr lang="sv-SE"/>
        </a:p>
      </dgm:t>
    </dgm:pt>
    <dgm:pt modelId="{43BECF2C-87A0-3849-B08F-6C17BA703933}" type="sibTrans" cxnId="{D23369D7-E6AF-F945-988F-4505FBAAEC55}">
      <dgm:prSet/>
      <dgm:spPr/>
      <dgm:t>
        <a:bodyPr/>
        <a:lstStyle/>
        <a:p>
          <a:endParaRPr lang="sv-SE"/>
        </a:p>
      </dgm:t>
    </dgm:pt>
    <dgm:pt modelId="{53D5C45B-4DC1-3642-BDF3-5C605EDD9273}">
      <dgm:prSet phldrT="[Text]"/>
      <dgm:spPr/>
      <dgm:t>
        <a:bodyPr/>
        <a:lstStyle/>
        <a:p>
          <a:r>
            <a:rPr lang="sv-SE" dirty="0"/>
            <a:t>Omgivnings-faktorer</a:t>
          </a:r>
        </a:p>
      </dgm:t>
    </dgm:pt>
    <dgm:pt modelId="{144BB0D4-0AC2-5C4E-8A05-8A52D3FE92F7}" type="parTrans" cxnId="{FF38C2CE-482E-A845-9C52-A61564100B83}">
      <dgm:prSet/>
      <dgm:spPr/>
      <dgm:t>
        <a:bodyPr/>
        <a:lstStyle/>
        <a:p>
          <a:endParaRPr lang="sv-SE"/>
        </a:p>
      </dgm:t>
    </dgm:pt>
    <dgm:pt modelId="{06C9B680-AEA0-0A40-9426-9C62A7E5070E}" type="sibTrans" cxnId="{FF38C2CE-482E-A845-9C52-A61564100B83}">
      <dgm:prSet/>
      <dgm:spPr/>
      <dgm:t>
        <a:bodyPr/>
        <a:lstStyle/>
        <a:p>
          <a:endParaRPr lang="sv-SE"/>
        </a:p>
      </dgm:t>
    </dgm:pt>
    <dgm:pt modelId="{2D3EFE42-5024-0F4C-A310-952C91A1F7DF}">
      <dgm:prSet phldrT="[Text]"/>
      <dgm:spPr/>
      <dgm:t>
        <a:bodyPr/>
        <a:lstStyle/>
        <a:p>
          <a:r>
            <a:rPr lang="sv-SE" b="1" dirty="0"/>
            <a:t>Otillräcklig information</a:t>
          </a:r>
        </a:p>
        <a:p>
          <a:r>
            <a:rPr lang="sv-SE" b="1" dirty="0"/>
            <a:t>Miljön möjliggör inte konfrontation/prövning</a:t>
          </a:r>
        </a:p>
        <a:p>
          <a:r>
            <a:rPr lang="sv-SE" b="1" dirty="0"/>
            <a:t>Fokus på fysisk funktion</a:t>
          </a:r>
        </a:p>
      </dgm:t>
    </dgm:pt>
    <dgm:pt modelId="{E7424C23-47F6-9845-A85E-DB78C34EC9A0}" type="parTrans" cxnId="{80FB1930-0E5A-7949-A168-6F446956A56A}">
      <dgm:prSet/>
      <dgm:spPr/>
      <dgm:t>
        <a:bodyPr/>
        <a:lstStyle/>
        <a:p>
          <a:endParaRPr lang="sv-SE"/>
        </a:p>
      </dgm:t>
    </dgm:pt>
    <dgm:pt modelId="{D4CB6961-B600-F344-B3B6-7018679546A0}" type="sibTrans" cxnId="{80FB1930-0E5A-7949-A168-6F446956A56A}">
      <dgm:prSet/>
      <dgm:spPr/>
      <dgm:t>
        <a:bodyPr/>
        <a:lstStyle/>
        <a:p>
          <a:endParaRPr lang="sv-SE"/>
        </a:p>
      </dgm:t>
    </dgm:pt>
    <dgm:pt modelId="{FAF64AA7-EA2F-5A46-88D2-39DF8DFF36A0}">
      <dgm:prSet phldrT="[Text]"/>
      <dgm:spPr/>
      <dgm:t>
        <a:bodyPr/>
        <a:lstStyle/>
        <a:p>
          <a:r>
            <a:rPr lang="sv-SE" dirty="0"/>
            <a:t>Familj och andra närstående</a:t>
          </a:r>
        </a:p>
        <a:p>
          <a:r>
            <a:rPr lang="sv-SE" dirty="0"/>
            <a:t>- Gemensam förnekelse</a:t>
          </a:r>
        </a:p>
      </dgm:t>
    </dgm:pt>
    <dgm:pt modelId="{ADEF6F57-61B9-5349-8822-90D1593DFDAE}" type="parTrans" cxnId="{6BA752C7-0A90-3042-9308-B8E9A8119C97}">
      <dgm:prSet/>
      <dgm:spPr/>
      <dgm:t>
        <a:bodyPr/>
        <a:lstStyle/>
        <a:p>
          <a:endParaRPr lang="sv-SE"/>
        </a:p>
      </dgm:t>
    </dgm:pt>
    <dgm:pt modelId="{B22D5132-C624-6F4E-B6E8-9D175FEEE77E}" type="sibTrans" cxnId="{6BA752C7-0A90-3042-9308-B8E9A8119C97}">
      <dgm:prSet/>
      <dgm:spPr/>
      <dgm:t>
        <a:bodyPr/>
        <a:lstStyle/>
        <a:p>
          <a:endParaRPr lang="sv-SE"/>
        </a:p>
      </dgm:t>
    </dgm:pt>
    <dgm:pt modelId="{1826D771-6B62-5A4A-BBDD-F31325606D58}" type="pres">
      <dgm:prSet presAssocID="{2FD7752E-932B-0345-B60C-08545D494354}" presName="theList" presStyleCnt="0">
        <dgm:presLayoutVars>
          <dgm:dir/>
          <dgm:animLvl val="lvl"/>
          <dgm:resizeHandles val="exact"/>
        </dgm:presLayoutVars>
      </dgm:prSet>
      <dgm:spPr/>
    </dgm:pt>
    <dgm:pt modelId="{37E7C480-9DD2-9B4F-ACC4-44B6993E272D}" type="pres">
      <dgm:prSet presAssocID="{8D74E3A7-96DF-9F4C-BA7E-0AC1E8EDA3CC}" presName="compNode" presStyleCnt="0"/>
      <dgm:spPr/>
    </dgm:pt>
    <dgm:pt modelId="{6294E409-78BA-BD40-8552-B5557C6120E3}" type="pres">
      <dgm:prSet presAssocID="{8D74E3A7-96DF-9F4C-BA7E-0AC1E8EDA3CC}" presName="aNode" presStyleLbl="bgShp" presStyleIdx="0" presStyleCnt="3" custLinFactNeighborX="-5245"/>
      <dgm:spPr/>
    </dgm:pt>
    <dgm:pt modelId="{1DA9BD28-EE61-AD4F-8255-31A4AF24A8B5}" type="pres">
      <dgm:prSet presAssocID="{8D74E3A7-96DF-9F4C-BA7E-0AC1E8EDA3CC}" presName="textNode" presStyleLbl="bgShp" presStyleIdx="0" presStyleCnt="3"/>
      <dgm:spPr/>
    </dgm:pt>
    <dgm:pt modelId="{9429B2F5-7E04-5347-9E09-F2BD92ADB73C}" type="pres">
      <dgm:prSet presAssocID="{8D74E3A7-96DF-9F4C-BA7E-0AC1E8EDA3CC}" presName="compChildNode" presStyleCnt="0"/>
      <dgm:spPr/>
    </dgm:pt>
    <dgm:pt modelId="{90273FE0-F559-ED4E-8348-635FF328F2A6}" type="pres">
      <dgm:prSet presAssocID="{8D74E3A7-96DF-9F4C-BA7E-0AC1E8EDA3CC}" presName="theInnerList" presStyleCnt="0"/>
      <dgm:spPr/>
    </dgm:pt>
    <dgm:pt modelId="{274E19EE-2563-7746-B6FB-DFF0FAAD4FBE}" type="pres">
      <dgm:prSet presAssocID="{F1F99495-9933-C548-BF61-FE861EA3EF02}" presName="childNode" presStyleLbl="node1" presStyleIdx="0" presStyleCnt="6">
        <dgm:presLayoutVars>
          <dgm:bulletEnabled val="1"/>
        </dgm:presLayoutVars>
      </dgm:prSet>
      <dgm:spPr/>
    </dgm:pt>
    <dgm:pt modelId="{51BF0209-C145-BC48-B72F-1DA8B7479456}" type="pres">
      <dgm:prSet presAssocID="{F1F99495-9933-C548-BF61-FE861EA3EF02}" presName="aSpace2" presStyleCnt="0"/>
      <dgm:spPr/>
    </dgm:pt>
    <dgm:pt modelId="{F095CB95-C51C-324D-AE03-447CE5FEFE33}" type="pres">
      <dgm:prSet presAssocID="{AA2C5069-07F7-1E41-A1A8-F1A276A51F44}" presName="childNode" presStyleLbl="node1" presStyleIdx="1" presStyleCnt="6">
        <dgm:presLayoutVars>
          <dgm:bulletEnabled val="1"/>
        </dgm:presLayoutVars>
      </dgm:prSet>
      <dgm:spPr/>
    </dgm:pt>
    <dgm:pt modelId="{2A7971E3-A29F-8F41-B80E-778EDF815739}" type="pres">
      <dgm:prSet presAssocID="{8D74E3A7-96DF-9F4C-BA7E-0AC1E8EDA3CC}" presName="aSpace" presStyleCnt="0"/>
      <dgm:spPr/>
    </dgm:pt>
    <dgm:pt modelId="{C9E75A6F-C2F6-DA47-B747-D89FEC330358}" type="pres">
      <dgm:prSet presAssocID="{BE718E17-9372-2044-A5AF-B50C5B73065C}" presName="compNode" presStyleCnt="0"/>
      <dgm:spPr/>
    </dgm:pt>
    <dgm:pt modelId="{5A32859E-5E7F-DD46-BFDC-CCE2B23ED7C3}" type="pres">
      <dgm:prSet presAssocID="{BE718E17-9372-2044-A5AF-B50C5B73065C}" presName="aNode" presStyleLbl="bgShp" presStyleIdx="1" presStyleCnt="3"/>
      <dgm:spPr/>
    </dgm:pt>
    <dgm:pt modelId="{BF4724C5-FB4C-894F-A25E-DAFEA5DDFED3}" type="pres">
      <dgm:prSet presAssocID="{BE718E17-9372-2044-A5AF-B50C5B73065C}" presName="textNode" presStyleLbl="bgShp" presStyleIdx="1" presStyleCnt="3"/>
      <dgm:spPr/>
    </dgm:pt>
    <dgm:pt modelId="{A5818FEB-E9CD-C948-BFF4-931E1C8E645B}" type="pres">
      <dgm:prSet presAssocID="{BE718E17-9372-2044-A5AF-B50C5B73065C}" presName="compChildNode" presStyleCnt="0"/>
      <dgm:spPr/>
    </dgm:pt>
    <dgm:pt modelId="{57BD20A1-84B2-0B4E-8246-BBCE2AB5CEA3}" type="pres">
      <dgm:prSet presAssocID="{BE718E17-9372-2044-A5AF-B50C5B73065C}" presName="theInnerList" presStyleCnt="0"/>
      <dgm:spPr/>
    </dgm:pt>
    <dgm:pt modelId="{217742A7-84DC-6146-A54F-3020623F6BBD}" type="pres">
      <dgm:prSet presAssocID="{8CA12E81-FD51-4141-810D-80515660A882}" presName="childNode" presStyleLbl="node1" presStyleIdx="2" presStyleCnt="6">
        <dgm:presLayoutVars>
          <dgm:bulletEnabled val="1"/>
        </dgm:presLayoutVars>
      </dgm:prSet>
      <dgm:spPr/>
    </dgm:pt>
    <dgm:pt modelId="{246882AC-5FA8-3E47-8EAC-394D38BB1250}" type="pres">
      <dgm:prSet presAssocID="{8CA12E81-FD51-4141-810D-80515660A882}" presName="aSpace2" presStyleCnt="0"/>
      <dgm:spPr/>
    </dgm:pt>
    <dgm:pt modelId="{E27BF9E3-018C-C243-8F2A-4323FB2ABB0F}" type="pres">
      <dgm:prSet presAssocID="{0B6D975C-1C78-B247-A8BF-B31D6A61A3DA}" presName="childNode" presStyleLbl="node1" presStyleIdx="3" presStyleCnt="6">
        <dgm:presLayoutVars>
          <dgm:bulletEnabled val="1"/>
        </dgm:presLayoutVars>
      </dgm:prSet>
      <dgm:spPr/>
    </dgm:pt>
    <dgm:pt modelId="{0C29CAA7-9041-8E40-935F-9F62EE780E7B}" type="pres">
      <dgm:prSet presAssocID="{BE718E17-9372-2044-A5AF-B50C5B73065C}" presName="aSpace" presStyleCnt="0"/>
      <dgm:spPr/>
    </dgm:pt>
    <dgm:pt modelId="{CD5EA8C6-5B7B-8146-A857-F725B124B191}" type="pres">
      <dgm:prSet presAssocID="{53D5C45B-4DC1-3642-BDF3-5C605EDD9273}" presName="compNode" presStyleCnt="0"/>
      <dgm:spPr/>
    </dgm:pt>
    <dgm:pt modelId="{81B267D0-D1F3-9044-AAB9-0DD352C638A8}" type="pres">
      <dgm:prSet presAssocID="{53D5C45B-4DC1-3642-BDF3-5C605EDD9273}" presName="aNode" presStyleLbl="bgShp" presStyleIdx="2" presStyleCnt="3"/>
      <dgm:spPr/>
    </dgm:pt>
    <dgm:pt modelId="{D98D643E-490D-E340-A2D5-3CA98B2939AF}" type="pres">
      <dgm:prSet presAssocID="{53D5C45B-4DC1-3642-BDF3-5C605EDD9273}" presName="textNode" presStyleLbl="bgShp" presStyleIdx="2" presStyleCnt="3"/>
      <dgm:spPr/>
    </dgm:pt>
    <dgm:pt modelId="{73133DB4-867E-C641-9CFA-020482230C71}" type="pres">
      <dgm:prSet presAssocID="{53D5C45B-4DC1-3642-BDF3-5C605EDD9273}" presName="compChildNode" presStyleCnt="0"/>
      <dgm:spPr/>
    </dgm:pt>
    <dgm:pt modelId="{0EBCB54E-D8EA-2C49-B553-0037D382D4C4}" type="pres">
      <dgm:prSet presAssocID="{53D5C45B-4DC1-3642-BDF3-5C605EDD9273}" presName="theInnerList" presStyleCnt="0"/>
      <dgm:spPr/>
    </dgm:pt>
    <dgm:pt modelId="{A97786B5-4302-AC43-9C50-71305E747F26}" type="pres">
      <dgm:prSet presAssocID="{2D3EFE42-5024-0F4C-A310-952C91A1F7DF}" presName="childNode" presStyleLbl="node1" presStyleIdx="4" presStyleCnt="6">
        <dgm:presLayoutVars>
          <dgm:bulletEnabled val="1"/>
        </dgm:presLayoutVars>
      </dgm:prSet>
      <dgm:spPr/>
    </dgm:pt>
    <dgm:pt modelId="{281B42BB-F299-E644-A2C6-8AC69EA51824}" type="pres">
      <dgm:prSet presAssocID="{2D3EFE42-5024-0F4C-A310-952C91A1F7DF}" presName="aSpace2" presStyleCnt="0"/>
      <dgm:spPr/>
    </dgm:pt>
    <dgm:pt modelId="{377AA185-AFC6-2842-AB27-4E061E7A7870}" type="pres">
      <dgm:prSet presAssocID="{FAF64AA7-EA2F-5A46-88D2-39DF8DFF36A0}" presName="childNode" presStyleLbl="node1" presStyleIdx="5" presStyleCnt="6">
        <dgm:presLayoutVars>
          <dgm:bulletEnabled val="1"/>
        </dgm:presLayoutVars>
      </dgm:prSet>
      <dgm:spPr/>
    </dgm:pt>
  </dgm:ptLst>
  <dgm:cxnLst>
    <dgm:cxn modelId="{6DF3C81C-3B40-2A4C-A3AB-6373CE862139}" srcId="{BE718E17-9372-2044-A5AF-B50C5B73065C}" destId="{8CA12E81-FD51-4141-810D-80515660A882}" srcOrd="0" destOrd="0" parTransId="{75CCEB3E-3DBC-C34A-9115-7674E627B5C2}" sibTransId="{AA5074A6-D080-C941-B95F-57C0B3435509}"/>
    <dgm:cxn modelId="{CE3E542D-B849-6049-B986-946489258A5F}" type="presOf" srcId="{AA2C5069-07F7-1E41-A1A8-F1A276A51F44}" destId="{F095CB95-C51C-324D-AE03-447CE5FEFE33}" srcOrd="0" destOrd="0" presId="urn:microsoft.com/office/officeart/2005/8/layout/lProcess2"/>
    <dgm:cxn modelId="{80FB1930-0E5A-7949-A168-6F446956A56A}" srcId="{53D5C45B-4DC1-3642-BDF3-5C605EDD9273}" destId="{2D3EFE42-5024-0F4C-A310-952C91A1F7DF}" srcOrd="0" destOrd="0" parTransId="{E7424C23-47F6-9845-A85E-DB78C34EC9A0}" sibTransId="{D4CB6961-B600-F344-B3B6-7018679546A0}"/>
    <dgm:cxn modelId="{DD1B1131-A124-0642-8095-8304BAE4DABB}" type="presOf" srcId="{8CA12E81-FD51-4141-810D-80515660A882}" destId="{217742A7-84DC-6146-A54F-3020623F6BBD}" srcOrd="0" destOrd="0" presId="urn:microsoft.com/office/officeart/2005/8/layout/lProcess2"/>
    <dgm:cxn modelId="{01C54C35-8C1D-AF4D-AED7-14D1C4CC8ECF}" type="presOf" srcId="{BE718E17-9372-2044-A5AF-B50C5B73065C}" destId="{5A32859E-5E7F-DD46-BFDC-CCE2B23ED7C3}" srcOrd="0" destOrd="0" presId="urn:microsoft.com/office/officeart/2005/8/layout/lProcess2"/>
    <dgm:cxn modelId="{38F94540-F871-B242-8CFF-EFFD12FA8079}" type="presOf" srcId="{BE718E17-9372-2044-A5AF-B50C5B73065C}" destId="{BF4724C5-FB4C-894F-A25E-DAFEA5DDFED3}" srcOrd="1" destOrd="0" presId="urn:microsoft.com/office/officeart/2005/8/layout/lProcess2"/>
    <dgm:cxn modelId="{4DAD7468-7027-BC4B-9481-78855A46539C}" type="presOf" srcId="{8D74E3A7-96DF-9F4C-BA7E-0AC1E8EDA3CC}" destId="{1DA9BD28-EE61-AD4F-8255-31A4AF24A8B5}" srcOrd="1" destOrd="0" presId="urn:microsoft.com/office/officeart/2005/8/layout/lProcess2"/>
    <dgm:cxn modelId="{883BC648-CB93-3B4E-889C-D878323EAAE6}" type="presOf" srcId="{2FD7752E-932B-0345-B60C-08545D494354}" destId="{1826D771-6B62-5A4A-BBDD-F31325606D58}" srcOrd="0" destOrd="0" presId="urn:microsoft.com/office/officeart/2005/8/layout/lProcess2"/>
    <dgm:cxn modelId="{01A28C49-63C6-3843-9BA2-F16A7FB36C28}" type="presOf" srcId="{53D5C45B-4DC1-3642-BDF3-5C605EDD9273}" destId="{81B267D0-D1F3-9044-AAB9-0DD352C638A8}" srcOrd="0" destOrd="0" presId="urn:microsoft.com/office/officeart/2005/8/layout/lProcess2"/>
    <dgm:cxn modelId="{1B70F46F-C7EE-7746-A231-D2DAB6FCF882}" srcId="{8D74E3A7-96DF-9F4C-BA7E-0AC1E8EDA3CC}" destId="{AA2C5069-07F7-1E41-A1A8-F1A276A51F44}" srcOrd="1" destOrd="0" parTransId="{2A2A15F7-313E-4E45-8756-E35C68A0F36C}" sibTransId="{97314785-99EB-3F4B-8E06-94E7F70A5819}"/>
    <dgm:cxn modelId="{BCCCDD73-B87A-8A42-9345-CB7DCFAD3D97}" type="presOf" srcId="{FAF64AA7-EA2F-5A46-88D2-39DF8DFF36A0}" destId="{377AA185-AFC6-2842-AB27-4E061E7A7870}" srcOrd="0" destOrd="0" presId="urn:microsoft.com/office/officeart/2005/8/layout/lProcess2"/>
    <dgm:cxn modelId="{B3BD857A-D0A6-854E-B6CC-98A0A5FE9B2C}" type="presOf" srcId="{53D5C45B-4DC1-3642-BDF3-5C605EDD9273}" destId="{D98D643E-490D-E340-A2D5-3CA98B2939AF}" srcOrd="1" destOrd="0" presId="urn:microsoft.com/office/officeart/2005/8/layout/lProcess2"/>
    <dgm:cxn modelId="{063CF9A8-69A7-C145-A9FA-E6C6ED681C21}" type="presOf" srcId="{F1F99495-9933-C548-BF61-FE861EA3EF02}" destId="{274E19EE-2563-7746-B6FB-DFF0FAAD4FBE}" srcOrd="0" destOrd="0" presId="urn:microsoft.com/office/officeart/2005/8/layout/lProcess2"/>
    <dgm:cxn modelId="{4006E8A9-025F-8F4D-AB75-CDF0D644F909}" srcId="{2FD7752E-932B-0345-B60C-08545D494354}" destId="{BE718E17-9372-2044-A5AF-B50C5B73065C}" srcOrd="1" destOrd="0" parTransId="{FCC999C9-87C1-8C44-AFCF-46C3FAA0F5F9}" sibTransId="{3DFA902A-D593-D140-B7FE-785E3D706ADD}"/>
    <dgm:cxn modelId="{B9F24FB9-CC93-964E-8B81-6D348074C06F}" type="presOf" srcId="{0B6D975C-1C78-B247-A8BF-B31D6A61A3DA}" destId="{E27BF9E3-018C-C243-8F2A-4323FB2ABB0F}" srcOrd="0" destOrd="0" presId="urn:microsoft.com/office/officeart/2005/8/layout/lProcess2"/>
    <dgm:cxn modelId="{437766C3-A881-354F-ACE2-2F5F4477F8C0}" type="presOf" srcId="{8D74E3A7-96DF-9F4C-BA7E-0AC1E8EDA3CC}" destId="{6294E409-78BA-BD40-8552-B5557C6120E3}" srcOrd="0" destOrd="0" presId="urn:microsoft.com/office/officeart/2005/8/layout/lProcess2"/>
    <dgm:cxn modelId="{7503D1C4-9D93-0B42-A20D-AE4CDC973CB4}" type="presOf" srcId="{2D3EFE42-5024-0F4C-A310-952C91A1F7DF}" destId="{A97786B5-4302-AC43-9C50-71305E747F26}" srcOrd="0" destOrd="0" presId="urn:microsoft.com/office/officeart/2005/8/layout/lProcess2"/>
    <dgm:cxn modelId="{6BA752C7-0A90-3042-9308-B8E9A8119C97}" srcId="{53D5C45B-4DC1-3642-BDF3-5C605EDD9273}" destId="{FAF64AA7-EA2F-5A46-88D2-39DF8DFF36A0}" srcOrd="1" destOrd="0" parTransId="{ADEF6F57-61B9-5349-8822-90D1593DFDAE}" sibTransId="{B22D5132-C624-6F4E-B6E8-9D175FEEE77E}"/>
    <dgm:cxn modelId="{FF38C2CE-482E-A845-9C52-A61564100B83}" srcId="{2FD7752E-932B-0345-B60C-08545D494354}" destId="{53D5C45B-4DC1-3642-BDF3-5C605EDD9273}" srcOrd="2" destOrd="0" parTransId="{144BB0D4-0AC2-5C4E-8A05-8A52D3FE92F7}" sibTransId="{06C9B680-AEA0-0A40-9426-9C62A7E5070E}"/>
    <dgm:cxn modelId="{D23369D7-E6AF-F945-988F-4505FBAAEC55}" srcId="{BE718E17-9372-2044-A5AF-B50C5B73065C}" destId="{0B6D975C-1C78-B247-A8BF-B31D6A61A3DA}" srcOrd="1" destOrd="0" parTransId="{63FE0FFE-A477-5442-9911-11396366F7B2}" sibTransId="{43BECF2C-87A0-3849-B08F-6C17BA703933}"/>
    <dgm:cxn modelId="{D6D76DEA-278C-4E45-A6E4-F235BE10C63F}" srcId="{2FD7752E-932B-0345-B60C-08545D494354}" destId="{8D74E3A7-96DF-9F4C-BA7E-0AC1E8EDA3CC}" srcOrd="0" destOrd="0" parTransId="{7C514C58-11B2-1F4D-8ADF-548AE43D0EE5}" sibTransId="{0F28CFF8-48B7-D846-BC0A-7662D50E008E}"/>
    <dgm:cxn modelId="{BC947FFE-8900-B248-B611-5FEB203CD3C9}" srcId="{8D74E3A7-96DF-9F4C-BA7E-0AC1E8EDA3CC}" destId="{F1F99495-9933-C548-BF61-FE861EA3EF02}" srcOrd="0" destOrd="0" parTransId="{307271B0-05CA-824F-B61F-6792F46BC08C}" sibTransId="{DD80C62B-FC86-6447-9BB0-623D5F558186}"/>
    <dgm:cxn modelId="{16730F5D-6B0B-D943-88E6-79A03054D111}" type="presParOf" srcId="{1826D771-6B62-5A4A-BBDD-F31325606D58}" destId="{37E7C480-9DD2-9B4F-ACC4-44B6993E272D}" srcOrd="0" destOrd="0" presId="urn:microsoft.com/office/officeart/2005/8/layout/lProcess2"/>
    <dgm:cxn modelId="{94F184EF-E5AD-624A-AEB6-B8FF44AF86C9}" type="presParOf" srcId="{37E7C480-9DD2-9B4F-ACC4-44B6993E272D}" destId="{6294E409-78BA-BD40-8552-B5557C6120E3}" srcOrd="0" destOrd="0" presId="urn:microsoft.com/office/officeart/2005/8/layout/lProcess2"/>
    <dgm:cxn modelId="{9993A831-8F48-A349-A006-B8D4192CC10D}" type="presParOf" srcId="{37E7C480-9DD2-9B4F-ACC4-44B6993E272D}" destId="{1DA9BD28-EE61-AD4F-8255-31A4AF24A8B5}" srcOrd="1" destOrd="0" presId="urn:microsoft.com/office/officeart/2005/8/layout/lProcess2"/>
    <dgm:cxn modelId="{219BF33A-E677-304A-97FB-412F9653A07A}" type="presParOf" srcId="{37E7C480-9DD2-9B4F-ACC4-44B6993E272D}" destId="{9429B2F5-7E04-5347-9E09-F2BD92ADB73C}" srcOrd="2" destOrd="0" presId="urn:microsoft.com/office/officeart/2005/8/layout/lProcess2"/>
    <dgm:cxn modelId="{12E90E69-BE7C-1245-82C1-C59FE4ACC43F}" type="presParOf" srcId="{9429B2F5-7E04-5347-9E09-F2BD92ADB73C}" destId="{90273FE0-F559-ED4E-8348-635FF328F2A6}" srcOrd="0" destOrd="0" presId="urn:microsoft.com/office/officeart/2005/8/layout/lProcess2"/>
    <dgm:cxn modelId="{68A5F592-BA6B-7546-8765-1C15D1A24534}" type="presParOf" srcId="{90273FE0-F559-ED4E-8348-635FF328F2A6}" destId="{274E19EE-2563-7746-B6FB-DFF0FAAD4FBE}" srcOrd="0" destOrd="0" presId="urn:microsoft.com/office/officeart/2005/8/layout/lProcess2"/>
    <dgm:cxn modelId="{7EB7564C-8C7E-2A43-8E0C-A6BAF4ACF1F0}" type="presParOf" srcId="{90273FE0-F559-ED4E-8348-635FF328F2A6}" destId="{51BF0209-C145-BC48-B72F-1DA8B7479456}" srcOrd="1" destOrd="0" presId="urn:microsoft.com/office/officeart/2005/8/layout/lProcess2"/>
    <dgm:cxn modelId="{BCE94058-CA8F-AD4E-9F15-2194E5C94657}" type="presParOf" srcId="{90273FE0-F559-ED4E-8348-635FF328F2A6}" destId="{F095CB95-C51C-324D-AE03-447CE5FEFE33}" srcOrd="2" destOrd="0" presId="urn:microsoft.com/office/officeart/2005/8/layout/lProcess2"/>
    <dgm:cxn modelId="{65B5EF2E-7673-6F4F-8890-1DE690F500EB}" type="presParOf" srcId="{1826D771-6B62-5A4A-BBDD-F31325606D58}" destId="{2A7971E3-A29F-8F41-B80E-778EDF815739}" srcOrd="1" destOrd="0" presId="urn:microsoft.com/office/officeart/2005/8/layout/lProcess2"/>
    <dgm:cxn modelId="{C208E98A-CA6E-5A46-ABDD-57FBFD280D76}" type="presParOf" srcId="{1826D771-6B62-5A4A-BBDD-F31325606D58}" destId="{C9E75A6F-C2F6-DA47-B747-D89FEC330358}" srcOrd="2" destOrd="0" presId="urn:microsoft.com/office/officeart/2005/8/layout/lProcess2"/>
    <dgm:cxn modelId="{66D3C035-FE5D-AE4F-8211-39A6C3509E34}" type="presParOf" srcId="{C9E75A6F-C2F6-DA47-B747-D89FEC330358}" destId="{5A32859E-5E7F-DD46-BFDC-CCE2B23ED7C3}" srcOrd="0" destOrd="0" presId="urn:microsoft.com/office/officeart/2005/8/layout/lProcess2"/>
    <dgm:cxn modelId="{5D2CC1E8-F496-5C4F-B270-036F88D2EBF2}" type="presParOf" srcId="{C9E75A6F-C2F6-DA47-B747-D89FEC330358}" destId="{BF4724C5-FB4C-894F-A25E-DAFEA5DDFED3}" srcOrd="1" destOrd="0" presId="urn:microsoft.com/office/officeart/2005/8/layout/lProcess2"/>
    <dgm:cxn modelId="{56357C04-5A52-1449-8C82-46934FC9908E}" type="presParOf" srcId="{C9E75A6F-C2F6-DA47-B747-D89FEC330358}" destId="{A5818FEB-E9CD-C948-BFF4-931E1C8E645B}" srcOrd="2" destOrd="0" presId="urn:microsoft.com/office/officeart/2005/8/layout/lProcess2"/>
    <dgm:cxn modelId="{14AE6259-B29F-7E4B-ADF6-33613F1CAF18}" type="presParOf" srcId="{A5818FEB-E9CD-C948-BFF4-931E1C8E645B}" destId="{57BD20A1-84B2-0B4E-8246-BBCE2AB5CEA3}" srcOrd="0" destOrd="0" presId="urn:microsoft.com/office/officeart/2005/8/layout/lProcess2"/>
    <dgm:cxn modelId="{D25E537A-D1DE-4443-92E7-790F26C14562}" type="presParOf" srcId="{57BD20A1-84B2-0B4E-8246-BBCE2AB5CEA3}" destId="{217742A7-84DC-6146-A54F-3020623F6BBD}" srcOrd="0" destOrd="0" presId="urn:microsoft.com/office/officeart/2005/8/layout/lProcess2"/>
    <dgm:cxn modelId="{1E1207BB-9D30-994E-A131-A41785CE654D}" type="presParOf" srcId="{57BD20A1-84B2-0B4E-8246-BBCE2AB5CEA3}" destId="{246882AC-5FA8-3E47-8EAC-394D38BB1250}" srcOrd="1" destOrd="0" presId="urn:microsoft.com/office/officeart/2005/8/layout/lProcess2"/>
    <dgm:cxn modelId="{77C9B63E-6936-4B47-B6A6-ADC8734C46E8}" type="presParOf" srcId="{57BD20A1-84B2-0B4E-8246-BBCE2AB5CEA3}" destId="{E27BF9E3-018C-C243-8F2A-4323FB2ABB0F}" srcOrd="2" destOrd="0" presId="urn:microsoft.com/office/officeart/2005/8/layout/lProcess2"/>
    <dgm:cxn modelId="{97836FEB-C8B4-4343-8028-A34EB7C5DAC9}" type="presParOf" srcId="{1826D771-6B62-5A4A-BBDD-F31325606D58}" destId="{0C29CAA7-9041-8E40-935F-9F62EE780E7B}" srcOrd="3" destOrd="0" presId="urn:microsoft.com/office/officeart/2005/8/layout/lProcess2"/>
    <dgm:cxn modelId="{514273CA-AD68-434C-A8B9-0EE418BB2433}" type="presParOf" srcId="{1826D771-6B62-5A4A-BBDD-F31325606D58}" destId="{CD5EA8C6-5B7B-8146-A857-F725B124B191}" srcOrd="4" destOrd="0" presId="urn:microsoft.com/office/officeart/2005/8/layout/lProcess2"/>
    <dgm:cxn modelId="{2DAFD7C2-2AA3-884E-B210-115807146AEB}" type="presParOf" srcId="{CD5EA8C6-5B7B-8146-A857-F725B124B191}" destId="{81B267D0-D1F3-9044-AAB9-0DD352C638A8}" srcOrd="0" destOrd="0" presId="urn:microsoft.com/office/officeart/2005/8/layout/lProcess2"/>
    <dgm:cxn modelId="{6F7D0327-4650-5A45-98EE-59A0DF6033B1}" type="presParOf" srcId="{CD5EA8C6-5B7B-8146-A857-F725B124B191}" destId="{D98D643E-490D-E340-A2D5-3CA98B2939AF}" srcOrd="1" destOrd="0" presId="urn:microsoft.com/office/officeart/2005/8/layout/lProcess2"/>
    <dgm:cxn modelId="{C9BFE3EA-FF15-804C-A5FC-D8329223FD13}" type="presParOf" srcId="{CD5EA8C6-5B7B-8146-A857-F725B124B191}" destId="{73133DB4-867E-C641-9CFA-020482230C71}" srcOrd="2" destOrd="0" presId="urn:microsoft.com/office/officeart/2005/8/layout/lProcess2"/>
    <dgm:cxn modelId="{6F17849D-AEC5-AE4C-BECF-207A306B9322}" type="presParOf" srcId="{73133DB4-867E-C641-9CFA-020482230C71}" destId="{0EBCB54E-D8EA-2C49-B553-0037D382D4C4}" srcOrd="0" destOrd="0" presId="urn:microsoft.com/office/officeart/2005/8/layout/lProcess2"/>
    <dgm:cxn modelId="{BAF622EE-6DCA-3A44-9E32-F4EB346F0C82}" type="presParOf" srcId="{0EBCB54E-D8EA-2C49-B553-0037D382D4C4}" destId="{A97786B5-4302-AC43-9C50-71305E747F26}" srcOrd="0" destOrd="0" presId="urn:microsoft.com/office/officeart/2005/8/layout/lProcess2"/>
    <dgm:cxn modelId="{3F4DEB2A-0560-614F-BA73-77F154CBA15F}" type="presParOf" srcId="{0EBCB54E-D8EA-2C49-B553-0037D382D4C4}" destId="{281B42BB-F299-E644-A2C6-8AC69EA51824}" srcOrd="1" destOrd="0" presId="urn:microsoft.com/office/officeart/2005/8/layout/lProcess2"/>
    <dgm:cxn modelId="{CDDD25C1-DC19-864C-90C3-85BE130EC92F}" type="presParOf" srcId="{0EBCB54E-D8EA-2C49-B553-0037D382D4C4}" destId="{377AA185-AFC6-2842-AB27-4E061E7A787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4E409-78BA-BD40-8552-B5557C6120E3}">
      <dsp:nvSpPr>
        <dsp:cNvPr id="0" name=""/>
        <dsp:cNvSpPr/>
      </dsp:nvSpPr>
      <dsp:spPr>
        <a:xfrm>
          <a:off x="0" y="0"/>
          <a:ext cx="2559659" cy="4104456"/>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v-SE" sz="2700" kern="1200" dirty="0" err="1"/>
            <a:t>Neurokognitiva</a:t>
          </a:r>
          <a:r>
            <a:rPr lang="sv-SE" sz="2700" kern="1200" dirty="0"/>
            <a:t> faktorer</a:t>
          </a:r>
        </a:p>
      </dsp:txBody>
      <dsp:txXfrm>
        <a:off x="0" y="0"/>
        <a:ext cx="2559659" cy="1231336"/>
      </dsp:txXfrm>
    </dsp:sp>
    <dsp:sp modelId="{274E19EE-2563-7746-B6FB-DFF0FAAD4FBE}">
      <dsp:nvSpPr>
        <dsp:cNvPr id="0" name=""/>
        <dsp:cNvSpPr/>
      </dsp:nvSpPr>
      <dsp:spPr>
        <a:xfrm>
          <a:off x="256950" y="1232539"/>
          <a:ext cx="2047727" cy="123754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sv-SE" sz="1300" b="1" kern="1200" dirty="0"/>
            <a:t>Grundar sig i hjärnskadan </a:t>
          </a:r>
        </a:p>
        <a:p>
          <a:pPr marL="0" lvl="0" indent="0" algn="ctr" defTabSz="577850">
            <a:lnSpc>
              <a:spcPct val="90000"/>
            </a:lnSpc>
            <a:spcBef>
              <a:spcPct val="0"/>
            </a:spcBef>
            <a:spcAft>
              <a:spcPct val="35000"/>
            </a:spcAft>
            <a:buNone/>
          </a:pPr>
          <a:r>
            <a:rPr lang="sv-SE" sz="1300" b="1" kern="1200" dirty="0"/>
            <a:t>Gäller medelsvåra/svåra hjärnskador</a:t>
          </a:r>
        </a:p>
      </dsp:txBody>
      <dsp:txXfrm>
        <a:off x="293197" y="1268786"/>
        <a:ext cx="1975233" cy="1165055"/>
      </dsp:txXfrm>
    </dsp:sp>
    <dsp:sp modelId="{F095CB95-C51C-324D-AE03-447CE5FEFE33}">
      <dsp:nvSpPr>
        <dsp:cNvPr id="0" name=""/>
        <dsp:cNvSpPr/>
      </dsp:nvSpPr>
      <dsp:spPr>
        <a:xfrm>
          <a:off x="256950" y="2660481"/>
          <a:ext cx="2047727" cy="123754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sv-SE" sz="1300" kern="1200" dirty="0"/>
            <a:t>Globala eller fokala skador?</a:t>
          </a:r>
        </a:p>
      </dsp:txBody>
      <dsp:txXfrm>
        <a:off x="293197" y="2696728"/>
        <a:ext cx="1975233" cy="1165055"/>
      </dsp:txXfrm>
    </dsp:sp>
    <dsp:sp modelId="{5A32859E-5E7F-DD46-BFDC-CCE2B23ED7C3}">
      <dsp:nvSpPr>
        <dsp:cNvPr id="0" name=""/>
        <dsp:cNvSpPr/>
      </dsp:nvSpPr>
      <dsp:spPr>
        <a:xfrm>
          <a:off x="2752618" y="0"/>
          <a:ext cx="2559659" cy="4104456"/>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v-SE" sz="2700" kern="1200" dirty="0"/>
            <a:t>Psykologiska faktorer</a:t>
          </a:r>
        </a:p>
      </dsp:txBody>
      <dsp:txXfrm>
        <a:off x="2752618" y="0"/>
        <a:ext cx="2559659" cy="1231336"/>
      </dsp:txXfrm>
    </dsp:sp>
    <dsp:sp modelId="{217742A7-84DC-6146-A54F-3020623F6BBD}">
      <dsp:nvSpPr>
        <dsp:cNvPr id="0" name=""/>
        <dsp:cNvSpPr/>
      </dsp:nvSpPr>
      <dsp:spPr>
        <a:xfrm>
          <a:off x="3008584" y="1232539"/>
          <a:ext cx="2047727" cy="123754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sv-SE" sz="1300" b="1" kern="1200" dirty="0"/>
            <a:t>Försvarsmekanismer</a:t>
          </a:r>
        </a:p>
        <a:p>
          <a:pPr marL="0" lvl="0" indent="0" algn="ctr" defTabSz="577850">
            <a:lnSpc>
              <a:spcPct val="90000"/>
            </a:lnSpc>
            <a:spcBef>
              <a:spcPct val="0"/>
            </a:spcBef>
            <a:spcAft>
              <a:spcPct val="35000"/>
            </a:spcAft>
            <a:buNone/>
          </a:pPr>
          <a:r>
            <a:rPr lang="sv-SE" sz="1300" b="1" kern="1200" dirty="0"/>
            <a:t>(förnekelse, undvikande, mm)</a:t>
          </a:r>
        </a:p>
      </dsp:txBody>
      <dsp:txXfrm>
        <a:off x="3044831" y="1268786"/>
        <a:ext cx="1975233" cy="1165055"/>
      </dsp:txXfrm>
    </dsp:sp>
    <dsp:sp modelId="{E27BF9E3-018C-C243-8F2A-4323FB2ABB0F}">
      <dsp:nvSpPr>
        <dsp:cNvPr id="0" name=""/>
        <dsp:cNvSpPr/>
      </dsp:nvSpPr>
      <dsp:spPr>
        <a:xfrm>
          <a:off x="3008584" y="2660481"/>
          <a:ext cx="2047727" cy="123754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sv-SE" sz="1300" kern="1200" dirty="0" err="1"/>
            <a:t>Premorbida</a:t>
          </a:r>
          <a:r>
            <a:rPr lang="sv-SE" sz="1300" kern="1200" dirty="0"/>
            <a:t> faktorer?</a:t>
          </a:r>
        </a:p>
        <a:p>
          <a:pPr marL="0" lvl="0" indent="0" algn="ctr" defTabSz="577850">
            <a:lnSpc>
              <a:spcPct val="90000"/>
            </a:lnSpc>
            <a:spcBef>
              <a:spcPct val="0"/>
            </a:spcBef>
            <a:spcAft>
              <a:spcPct val="35000"/>
            </a:spcAft>
            <a:buNone/>
          </a:pPr>
          <a:r>
            <a:rPr lang="sv-SE" sz="1300" kern="1200" dirty="0"/>
            <a:t>Sorgearbete?</a:t>
          </a:r>
        </a:p>
      </dsp:txBody>
      <dsp:txXfrm>
        <a:off x="3044831" y="2696728"/>
        <a:ext cx="1975233" cy="1165055"/>
      </dsp:txXfrm>
    </dsp:sp>
    <dsp:sp modelId="{81B267D0-D1F3-9044-AAB9-0DD352C638A8}">
      <dsp:nvSpPr>
        <dsp:cNvPr id="0" name=""/>
        <dsp:cNvSpPr/>
      </dsp:nvSpPr>
      <dsp:spPr>
        <a:xfrm>
          <a:off x="5504252" y="0"/>
          <a:ext cx="2559659" cy="4104456"/>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v-SE" sz="2700" kern="1200" dirty="0"/>
            <a:t>Omgivnings-faktorer</a:t>
          </a:r>
        </a:p>
      </dsp:txBody>
      <dsp:txXfrm>
        <a:off x="5504252" y="0"/>
        <a:ext cx="2559659" cy="1231336"/>
      </dsp:txXfrm>
    </dsp:sp>
    <dsp:sp modelId="{A97786B5-4302-AC43-9C50-71305E747F26}">
      <dsp:nvSpPr>
        <dsp:cNvPr id="0" name=""/>
        <dsp:cNvSpPr/>
      </dsp:nvSpPr>
      <dsp:spPr>
        <a:xfrm>
          <a:off x="5760218" y="1232539"/>
          <a:ext cx="2047727" cy="123754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sv-SE" sz="1300" b="1" kern="1200" dirty="0"/>
            <a:t>Otillräcklig information</a:t>
          </a:r>
        </a:p>
        <a:p>
          <a:pPr marL="0" lvl="0" indent="0" algn="ctr" defTabSz="577850">
            <a:lnSpc>
              <a:spcPct val="90000"/>
            </a:lnSpc>
            <a:spcBef>
              <a:spcPct val="0"/>
            </a:spcBef>
            <a:spcAft>
              <a:spcPct val="35000"/>
            </a:spcAft>
            <a:buNone/>
          </a:pPr>
          <a:r>
            <a:rPr lang="sv-SE" sz="1300" b="1" kern="1200" dirty="0"/>
            <a:t>Miljön möjliggör inte konfrontation/prövning</a:t>
          </a:r>
        </a:p>
        <a:p>
          <a:pPr marL="0" lvl="0" indent="0" algn="ctr" defTabSz="577850">
            <a:lnSpc>
              <a:spcPct val="90000"/>
            </a:lnSpc>
            <a:spcBef>
              <a:spcPct val="0"/>
            </a:spcBef>
            <a:spcAft>
              <a:spcPct val="35000"/>
            </a:spcAft>
            <a:buNone/>
          </a:pPr>
          <a:r>
            <a:rPr lang="sv-SE" sz="1300" b="1" kern="1200" dirty="0"/>
            <a:t>Fokus på fysisk funktion</a:t>
          </a:r>
        </a:p>
      </dsp:txBody>
      <dsp:txXfrm>
        <a:off x="5796465" y="1268786"/>
        <a:ext cx="1975233" cy="1165055"/>
      </dsp:txXfrm>
    </dsp:sp>
    <dsp:sp modelId="{377AA185-AFC6-2842-AB27-4E061E7A7870}">
      <dsp:nvSpPr>
        <dsp:cNvPr id="0" name=""/>
        <dsp:cNvSpPr/>
      </dsp:nvSpPr>
      <dsp:spPr>
        <a:xfrm>
          <a:off x="5760218" y="2660481"/>
          <a:ext cx="2047727" cy="123754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sv-SE" sz="1300" kern="1200" dirty="0"/>
            <a:t>Familj och andra närstående</a:t>
          </a:r>
        </a:p>
        <a:p>
          <a:pPr marL="0" lvl="0" indent="0" algn="ctr" defTabSz="577850">
            <a:lnSpc>
              <a:spcPct val="90000"/>
            </a:lnSpc>
            <a:spcBef>
              <a:spcPct val="0"/>
            </a:spcBef>
            <a:spcAft>
              <a:spcPct val="35000"/>
            </a:spcAft>
            <a:buNone/>
          </a:pPr>
          <a:r>
            <a:rPr lang="sv-SE" sz="1300" kern="1200" dirty="0"/>
            <a:t>- Gemensam förnekelse</a:t>
          </a:r>
        </a:p>
      </dsp:txBody>
      <dsp:txXfrm>
        <a:off x="5796465" y="2696728"/>
        <a:ext cx="1975233" cy="11650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77D28EA-52A4-40DC-9AAC-66DF1B83A62A}"/>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v-SE"/>
          </a:p>
        </p:txBody>
      </p:sp>
      <p:sp>
        <p:nvSpPr>
          <p:cNvPr id="3" name="Platshållare för datum 2">
            <a:extLst>
              <a:ext uri="{FF2B5EF4-FFF2-40B4-BE49-F238E27FC236}">
                <a16:creationId xmlns:a16="http://schemas.microsoft.com/office/drawing/2014/main" id="{D7A21F0D-D3BF-48B6-A4DE-0DF5894EFB70}"/>
              </a:ext>
            </a:extLst>
          </p:cNvPr>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A926DDE-F4A7-4C01-9DF1-E15FB422592B}" type="datetimeFigureOut">
              <a:rPr lang="sv-SE"/>
              <a:pPr>
                <a:defRPr/>
              </a:pPr>
              <a:t>2022-09-12</a:t>
            </a:fld>
            <a:endParaRPr lang="sv-SE"/>
          </a:p>
        </p:txBody>
      </p:sp>
      <p:sp>
        <p:nvSpPr>
          <p:cNvPr id="4" name="Platshållare för sidfot 3">
            <a:extLst>
              <a:ext uri="{FF2B5EF4-FFF2-40B4-BE49-F238E27FC236}">
                <a16:creationId xmlns:a16="http://schemas.microsoft.com/office/drawing/2014/main" id="{65DF94F9-9A62-4B80-AF0E-7E64B8DD7F97}"/>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v-SE"/>
          </a:p>
        </p:txBody>
      </p:sp>
      <p:sp>
        <p:nvSpPr>
          <p:cNvPr id="5" name="Platshållare för bildnummer 4">
            <a:extLst>
              <a:ext uri="{FF2B5EF4-FFF2-40B4-BE49-F238E27FC236}">
                <a16:creationId xmlns:a16="http://schemas.microsoft.com/office/drawing/2014/main" id="{23B5896C-0809-4392-BA94-1E23FD2F3FA4}"/>
              </a:ext>
            </a:extLst>
          </p:cNvPr>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8813EB3C-7B3D-405C-A554-D9F983448066}" type="slidenum">
              <a:rPr lang="sv-SE"/>
              <a:pPr>
                <a:defRPr/>
              </a:pPr>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472215A-809C-49DC-BD20-F32F4F28F7DE}"/>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v-SE"/>
          </a:p>
        </p:txBody>
      </p:sp>
      <p:sp>
        <p:nvSpPr>
          <p:cNvPr id="3" name="Platshållare för datum 2">
            <a:extLst>
              <a:ext uri="{FF2B5EF4-FFF2-40B4-BE49-F238E27FC236}">
                <a16:creationId xmlns:a16="http://schemas.microsoft.com/office/drawing/2014/main" id="{1D2578EA-B8F9-4441-93CB-0A74ECDB5832}"/>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0BBFA89-83DB-4891-AFC0-83028FB1F282}" type="datetimeFigureOut">
              <a:rPr lang="sv-SE"/>
              <a:pPr>
                <a:defRPr/>
              </a:pPr>
              <a:t>2022-09-12</a:t>
            </a:fld>
            <a:endParaRPr lang="sv-SE"/>
          </a:p>
        </p:txBody>
      </p:sp>
      <p:sp>
        <p:nvSpPr>
          <p:cNvPr id="4" name="Platshållare för bildobjekt 3">
            <a:extLst>
              <a:ext uri="{FF2B5EF4-FFF2-40B4-BE49-F238E27FC236}">
                <a16:creationId xmlns:a16="http://schemas.microsoft.com/office/drawing/2014/main" id="{7B71B1A6-4877-4A78-A8FC-DE7EE6A35A7F}"/>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D48E551A-2DC2-417B-97C2-DCF79D409339}"/>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6A0CF4DB-B918-4CAA-BD01-3716BDB58375}"/>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v-SE"/>
          </a:p>
        </p:txBody>
      </p:sp>
      <p:sp>
        <p:nvSpPr>
          <p:cNvPr id="7" name="Platshållare för bildnummer 6">
            <a:extLst>
              <a:ext uri="{FF2B5EF4-FFF2-40B4-BE49-F238E27FC236}">
                <a16:creationId xmlns:a16="http://schemas.microsoft.com/office/drawing/2014/main" id="{46F1C510-70FD-42EA-9052-33C82DEE0BE1}"/>
              </a:ext>
            </a:extLst>
          </p:cNvPr>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0A09DA37-45FC-43A0-8581-E7A9B0F2D994}" type="slidenum">
              <a:rPr lang="sv-SE"/>
              <a:pPr>
                <a:defRPr/>
              </a:pPr>
              <a:t>‹#›</a:t>
            </a:fld>
            <a:endParaRPr lang="sv-S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a:t>
            </a:fld>
            <a:endParaRPr lang="sv-SE"/>
          </a:p>
        </p:txBody>
      </p:sp>
    </p:spTree>
    <p:extLst>
      <p:ext uri="{BB962C8B-B14F-4D97-AF65-F5344CB8AC3E}">
        <p14:creationId xmlns:p14="http://schemas.microsoft.com/office/powerpoint/2010/main" val="137277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11</a:t>
            </a:fld>
            <a:endParaRPr lang="sv-SE"/>
          </a:p>
        </p:txBody>
      </p:sp>
    </p:spTree>
    <p:extLst>
      <p:ext uri="{BB962C8B-B14F-4D97-AF65-F5344CB8AC3E}">
        <p14:creationId xmlns:p14="http://schemas.microsoft.com/office/powerpoint/2010/main" val="166455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96611"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sv-SE"/>
          </a:p>
        </p:txBody>
      </p:sp>
      <p:sp>
        <p:nvSpPr>
          <p:cNvPr id="22532" name="Platshållare för bildnumm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1C49EA-C518-49AF-A3C6-2A0C15EEA1CC}"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4479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15</a:t>
            </a:fld>
            <a:endParaRPr lang="sv-SE"/>
          </a:p>
        </p:txBody>
      </p:sp>
    </p:spTree>
    <p:extLst>
      <p:ext uri="{BB962C8B-B14F-4D97-AF65-F5344CB8AC3E}">
        <p14:creationId xmlns:p14="http://schemas.microsoft.com/office/powerpoint/2010/main" val="165836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73B92FE-0BEE-49B6-AC12-9019A5B675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B84BAEDB-9F34-429C-B751-3DAD4C08B3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a:latin typeface="Times New Roman" panose="02020603050405020304" pitchFamily="18" charset="0"/>
              </a:rPr>
              <a:t>Denna bild strukturerar upp skillnaden i upplevelse och erfarenhet mellan patienten och närstående efter ABI och hur denna skillnad fluktuerar över tid.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17</a:t>
            </a:fld>
            <a:endParaRPr lang="sv-SE"/>
          </a:p>
        </p:txBody>
      </p:sp>
    </p:spTree>
    <p:extLst>
      <p:ext uri="{BB962C8B-B14F-4D97-AF65-F5344CB8AC3E}">
        <p14:creationId xmlns:p14="http://schemas.microsoft.com/office/powerpoint/2010/main" val="127408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18</a:t>
            </a:fld>
            <a:endParaRPr lang="sv-SE"/>
          </a:p>
        </p:txBody>
      </p:sp>
    </p:spTree>
    <p:extLst>
      <p:ext uri="{BB962C8B-B14F-4D97-AF65-F5344CB8AC3E}">
        <p14:creationId xmlns:p14="http://schemas.microsoft.com/office/powerpoint/2010/main" val="413130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19</a:t>
            </a:fld>
            <a:endParaRPr lang="sv-SE"/>
          </a:p>
        </p:txBody>
      </p:sp>
    </p:spTree>
    <p:extLst>
      <p:ext uri="{BB962C8B-B14F-4D97-AF65-F5344CB8AC3E}">
        <p14:creationId xmlns:p14="http://schemas.microsoft.com/office/powerpoint/2010/main" val="860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20</a:t>
            </a:fld>
            <a:endParaRPr lang="sv-SE"/>
          </a:p>
        </p:txBody>
      </p:sp>
    </p:spTree>
    <p:extLst>
      <p:ext uri="{BB962C8B-B14F-4D97-AF65-F5344CB8AC3E}">
        <p14:creationId xmlns:p14="http://schemas.microsoft.com/office/powerpoint/2010/main" val="2468246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21</a:t>
            </a:fld>
            <a:endParaRPr lang="sv-SE"/>
          </a:p>
        </p:txBody>
      </p:sp>
    </p:spTree>
    <p:extLst>
      <p:ext uri="{BB962C8B-B14F-4D97-AF65-F5344CB8AC3E}">
        <p14:creationId xmlns:p14="http://schemas.microsoft.com/office/powerpoint/2010/main" val="125658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22</a:t>
            </a:fld>
            <a:endParaRPr lang="sv-SE"/>
          </a:p>
        </p:txBody>
      </p:sp>
    </p:spTree>
    <p:extLst>
      <p:ext uri="{BB962C8B-B14F-4D97-AF65-F5344CB8AC3E}">
        <p14:creationId xmlns:p14="http://schemas.microsoft.com/office/powerpoint/2010/main" val="267044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2</a:t>
            </a:fld>
            <a:endParaRPr lang="sv-SE"/>
          </a:p>
        </p:txBody>
      </p:sp>
    </p:spTree>
    <p:extLst>
      <p:ext uri="{BB962C8B-B14F-4D97-AF65-F5344CB8AC3E}">
        <p14:creationId xmlns:p14="http://schemas.microsoft.com/office/powerpoint/2010/main" val="2743965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Platshållare för bildobjekt 1">
            <a:extLst>
              <a:ext uri="{FF2B5EF4-FFF2-40B4-BE49-F238E27FC236}">
                <a16:creationId xmlns:a16="http://schemas.microsoft.com/office/drawing/2014/main" id="{53A3ED0F-C06B-4C6A-80BA-B19A58304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Platshållare för anteckningar 2">
            <a:extLst>
              <a:ext uri="{FF2B5EF4-FFF2-40B4-BE49-F238E27FC236}">
                <a16:creationId xmlns:a16="http://schemas.microsoft.com/office/drawing/2014/main" id="{4B75F2B3-2209-4F64-A6C2-F5E36B534B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b="1" dirty="0"/>
              <a:t>NEURO Global</a:t>
            </a:r>
            <a:r>
              <a:rPr lang="sv-SE" altLang="sv-SE" dirty="0"/>
              <a:t>: frontala diffusa skador i e svårighet att resonera, tänka abstrakt, leder till svårighet ety bristande förmåga att generalisera (alla </a:t>
            </a:r>
            <a:r>
              <a:rPr lang="sv-SE" altLang="sv-SE" dirty="0" err="1"/>
              <a:t>beh</a:t>
            </a:r>
            <a:r>
              <a:rPr lang="sv-SE" altLang="sv-SE" dirty="0"/>
              <a:t> bygger på att kunna lyfta sig ur </a:t>
            </a:r>
            <a:r>
              <a:rPr lang="sv-SE" altLang="sv-SE" dirty="0" err="1"/>
              <a:t>träningssit</a:t>
            </a:r>
            <a:r>
              <a:rPr lang="sv-SE" altLang="sv-SE" dirty="0"/>
              <a:t> och se användarbarhet i ens vardag</a:t>
            </a:r>
          </a:p>
          <a:p>
            <a:r>
              <a:rPr lang="sv-SE" altLang="sv-SE" b="1" dirty="0" err="1"/>
              <a:t>Fokalt:T</a:t>
            </a:r>
            <a:r>
              <a:rPr lang="sv-SE" altLang="sv-SE" dirty="0"/>
              <a:t> ex skador parietalt=kan oftast resonera om sin </a:t>
            </a:r>
            <a:r>
              <a:rPr lang="sv-SE" altLang="sv-SE" dirty="0" err="1"/>
              <a:t>asvårigheter</a:t>
            </a:r>
            <a:r>
              <a:rPr lang="sv-SE" altLang="sv-SE" dirty="0"/>
              <a:t> på en </a:t>
            </a:r>
            <a:r>
              <a:rPr lang="sv-SE" altLang="sv-SE" dirty="0" err="1"/>
              <a:t>teoretsik</a:t>
            </a:r>
            <a:r>
              <a:rPr lang="sv-SE" altLang="sv-SE" dirty="0"/>
              <a:t> nivå, men inte uppmärksamma eller känna igen </a:t>
            </a:r>
            <a:r>
              <a:rPr lang="sv-SE" altLang="sv-SE" dirty="0" err="1"/>
              <a:t>nedsättningari</a:t>
            </a:r>
            <a:r>
              <a:rPr lang="sv-SE" altLang="sv-SE" dirty="0"/>
              <a:t> praktiken (sensorisk/motorisk input))</a:t>
            </a:r>
          </a:p>
          <a:p>
            <a:endParaRPr lang="sv-SE" altLang="sv-SE" dirty="0"/>
          </a:p>
          <a:p>
            <a:r>
              <a:rPr lang="sv-SE" altLang="sv-SE" dirty="0"/>
              <a:t>Försvarsmekanismer (förnekelse, undvikande)</a:t>
            </a:r>
          </a:p>
          <a:p>
            <a:r>
              <a:rPr lang="sv-SE" altLang="sv-SE" dirty="0"/>
              <a:t>Premorbid el sorgearbete</a:t>
            </a:r>
          </a:p>
          <a:p>
            <a:r>
              <a:rPr lang="sv-SE" altLang="sv-SE" b="1" dirty="0" err="1"/>
              <a:t>Response</a:t>
            </a:r>
            <a:r>
              <a:rPr lang="sv-SE" altLang="sv-SE" b="1" dirty="0"/>
              <a:t> to feedback + NPU</a:t>
            </a:r>
          </a:p>
          <a:p>
            <a:endParaRPr lang="sv-SE" altLang="sv-SE" dirty="0"/>
          </a:p>
          <a:p>
            <a:r>
              <a:rPr lang="sv-SE" altLang="sv-SE" dirty="0"/>
              <a:t>OMGIVNINGSFAKTOERER</a:t>
            </a:r>
          </a:p>
          <a:p>
            <a:endParaRPr lang="sv-SE" altLang="sv-SE" dirty="0"/>
          </a:p>
          <a:p>
            <a:pPr marL="342900" lvl="1" indent="-342900">
              <a:lnSpc>
                <a:spcPct val="90000"/>
              </a:lnSpc>
            </a:pPr>
            <a:r>
              <a:rPr lang="sv-SE" altLang="sv-SE" sz="2200" dirty="0">
                <a:latin typeface="Arial" panose="020B0604020202020204" pitchFamily="34" charset="0"/>
              </a:rPr>
              <a:t>Bristande kunskaper kring konsekvensen </a:t>
            </a:r>
            <a:endParaRPr lang="sv-SE" altLang="sv-SE" dirty="0">
              <a:latin typeface="Arial" panose="020B0604020202020204" pitchFamily="34" charset="0"/>
            </a:endParaRPr>
          </a:p>
          <a:p>
            <a:pPr marL="342900" lvl="1" indent="-342900">
              <a:lnSpc>
                <a:spcPct val="90000"/>
              </a:lnSpc>
            </a:pPr>
            <a:r>
              <a:rPr lang="sv-SE" altLang="sv-SE" sz="2200" dirty="0">
                <a:latin typeface="Arial" panose="020B0604020202020204" pitchFamily="34" charset="0"/>
              </a:rPr>
              <a:t>bristande återkoppling/möta sina svårigheter</a:t>
            </a:r>
          </a:p>
          <a:p>
            <a:pPr marL="342900" lvl="1" indent="-342900">
              <a:lnSpc>
                <a:spcPct val="90000"/>
              </a:lnSpc>
            </a:pPr>
            <a:r>
              <a:rPr lang="sv-SE" altLang="sv-SE" sz="2200" dirty="0">
                <a:latin typeface="Arial" panose="020B0604020202020204" pitchFamily="34" charset="0"/>
              </a:rPr>
              <a:t>fokus på fysiska funktionsnedsättningar </a:t>
            </a:r>
          </a:p>
          <a:p>
            <a:pPr marL="342900" lvl="1" indent="-342900">
              <a:lnSpc>
                <a:spcPct val="90000"/>
              </a:lnSpc>
            </a:pPr>
            <a:r>
              <a:rPr lang="sv-SE" altLang="sv-SE" sz="2200" dirty="0">
                <a:latin typeface="Arial" panose="020B0604020202020204" pitchFamily="34" charset="0"/>
              </a:rPr>
              <a:t>kognitiva nedsättningar döljs av medicinska svårigheter i tidigt skede</a:t>
            </a:r>
          </a:p>
          <a:p>
            <a:pPr marL="342900" lvl="1" indent="-342900">
              <a:lnSpc>
                <a:spcPct val="90000"/>
              </a:lnSpc>
            </a:pPr>
            <a:endParaRPr lang="sv-SE" altLang="sv-SE" dirty="0">
              <a:latin typeface="Arial" panose="020B0604020202020204" pitchFamily="34" charset="0"/>
            </a:endParaRPr>
          </a:p>
          <a:p>
            <a:pPr marL="342900" lvl="1" indent="-342900">
              <a:lnSpc>
                <a:spcPct val="90000"/>
              </a:lnSpc>
            </a:pPr>
            <a:r>
              <a:rPr lang="sv-SE" altLang="sv-SE" sz="2200" dirty="0">
                <a:latin typeface="Arial" panose="020B0604020202020204" pitchFamily="34" charset="0"/>
              </a:rPr>
              <a:t>förstärks av f</a:t>
            </a:r>
            <a:r>
              <a:rPr lang="sv-SE" altLang="sv-SE" dirty="0"/>
              <a:t>amiljemedlemmar som vill väl  = gemensam förnekelse</a:t>
            </a:r>
          </a:p>
          <a:p>
            <a:endParaRPr lang="sv-SE" altLang="sv-SE" dirty="0"/>
          </a:p>
          <a:p>
            <a:endParaRPr lang="sv-SE" altLang="sv-SE" dirty="0"/>
          </a:p>
          <a:p>
            <a:endParaRPr lang="sv-SE" altLang="sv-SE" dirty="0"/>
          </a:p>
        </p:txBody>
      </p:sp>
      <p:sp>
        <p:nvSpPr>
          <p:cNvPr id="173060" name="Platshållare för bildnummer 3">
            <a:extLst>
              <a:ext uri="{FF2B5EF4-FFF2-40B4-BE49-F238E27FC236}">
                <a16:creationId xmlns:a16="http://schemas.microsoft.com/office/drawing/2014/main" id="{107D303C-8D22-43AC-8046-E141D456F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2"/>
                </a:solidFill>
                <a:latin typeface="Arial" panose="020B0604020202020204" pitchFamily="34" charset="0"/>
                <a:ea typeface="MS PGothic" panose="020B0600070205080204" pitchFamily="34" charset="-128"/>
              </a:defRPr>
            </a:lvl1pPr>
            <a:lvl2pPr marL="742950" indent="-285750">
              <a:defRPr kumimoji="1" sz="2000">
                <a:solidFill>
                  <a:schemeClr val="tx2"/>
                </a:solidFill>
                <a:latin typeface="Arial" panose="020B0604020202020204" pitchFamily="34" charset="0"/>
                <a:ea typeface="MS PGothic" panose="020B0600070205080204" pitchFamily="34" charset="-128"/>
              </a:defRPr>
            </a:lvl2pPr>
            <a:lvl3pPr marL="1143000" indent="-228600">
              <a:defRPr kumimoji="1" sz="2000">
                <a:solidFill>
                  <a:schemeClr val="tx2"/>
                </a:solidFill>
                <a:latin typeface="Arial" panose="020B0604020202020204" pitchFamily="34" charset="0"/>
                <a:ea typeface="MS PGothic" panose="020B0600070205080204" pitchFamily="34" charset="-128"/>
              </a:defRPr>
            </a:lvl3pPr>
            <a:lvl4pPr marL="1600200" indent="-228600">
              <a:defRPr kumimoji="1" sz="2000">
                <a:solidFill>
                  <a:schemeClr val="tx2"/>
                </a:solidFill>
                <a:latin typeface="Arial" panose="020B0604020202020204" pitchFamily="34" charset="0"/>
                <a:ea typeface="MS PGothic" panose="020B0600070205080204" pitchFamily="34" charset="-128"/>
              </a:defRPr>
            </a:lvl4pPr>
            <a:lvl5pPr marL="2057400" indent="-228600">
              <a:defRPr kumimoji="1"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9pPr>
          </a:lstStyle>
          <a:p>
            <a:fld id="{4E014C38-05E1-4B2E-90EF-C29C30B2244B}" type="slidenum">
              <a:rPr lang="sv-SE" altLang="sv-SE" sz="1200"/>
              <a:pPr/>
              <a:t>24</a:t>
            </a:fld>
            <a:endParaRPr lang="sv-SE" altLang="sv-S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25</a:t>
            </a:fld>
            <a:endParaRPr lang="sv-SE"/>
          </a:p>
        </p:txBody>
      </p:sp>
    </p:spTree>
    <p:extLst>
      <p:ext uri="{BB962C8B-B14F-4D97-AF65-F5344CB8AC3E}">
        <p14:creationId xmlns:p14="http://schemas.microsoft.com/office/powerpoint/2010/main" val="139232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5</a:t>
            </a:fld>
            <a:endParaRPr lang="sv-SE"/>
          </a:p>
        </p:txBody>
      </p:sp>
    </p:spTree>
    <p:extLst>
      <p:ext uri="{BB962C8B-B14F-4D97-AF65-F5344CB8AC3E}">
        <p14:creationId xmlns:p14="http://schemas.microsoft.com/office/powerpoint/2010/main" val="408621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6</a:t>
            </a:fld>
            <a:endParaRPr lang="sv-SE"/>
          </a:p>
        </p:txBody>
      </p:sp>
    </p:spTree>
    <p:extLst>
      <p:ext uri="{BB962C8B-B14F-4D97-AF65-F5344CB8AC3E}">
        <p14:creationId xmlns:p14="http://schemas.microsoft.com/office/powerpoint/2010/main" val="250400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A09DA37-45FC-43A0-8581-E7A9B0F2D994}" type="slidenum">
              <a:rPr lang="sv-SE" smtClean="0"/>
              <a:pPr>
                <a:defRPr/>
              </a:pPr>
              <a:t>7</a:t>
            </a:fld>
            <a:endParaRPr lang="sv-SE"/>
          </a:p>
        </p:txBody>
      </p:sp>
    </p:spTree>
    <p:extLst>
      <p:ext uri="{BB962C8B-B14F-4D97-AF65-F5344CB8AC3E}">
        <p14:creationId xmlns:p14="http://schemas.microsoft.com/office/powerpoint/2010/main" val="310688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1CADA576-3E43-4B92-B782-6F5C37CC16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513BF1E5-2D20-40C9-90C9-6E934B76AC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84200">
              <a:defRPr sz="4200" b="1">
                <a:latin typeface="+mj-lt"/>
                <a:ea typeface="+mj-ea"/>
                <a:cs typeface="+mj-cs"/>
                <a:sym typeface="Gill Sans"/>
              </a:defRPr>
            </a:pPr>
            <a:r>
              <a:rPr lang="sv-SE" dirty="0"/>
              <a:t>Dysexekutivt syndrom: </a:t>
            </a:r>
            <a:r>
              <a:rPr lang="sv-SE" b="0" dirty="0"/>
              <a:t>passiv, initiativlös, behöver pushas på</a:t>
            </a:r>
          </a:p>
          <a:p>
            <a:pPr defTabSz="584200">
              <a:defRPr sz="4200" b="1">
                <a:latin typeface="+mj-lt"/>
                <a:ea typeface="+mj-ea"/>
                <a:cs typeface="+mj-cs"/>
                <a:sym typeface="Gill Sans"/>
              </a:defRPr>
            </a:pPr>
            <a:endParaRPr lang="sv-SE" b="0" dirty="0"/>
          </a:p>
          <a:p>
            <a:pPr defTabSz="584200">
              <a:defRPr sz="4200" b="1">
                <a:latin typeface="+mj-lt"/>
                <a:ea typeface="+mj-ea"/>
                <a:cs typeface="+mj-cs"/>
                <a:sym typeface="Gill Sans"/>
              </a:defRPr>
            </a:pPr>
            <a:endParaRPr lang="sv-SE" b="0" dirty="0"/>
          </a:p>
          <a:p>
            <a:pPr defTabSz="584200">
              <a:defRPr sz="4200" b="1">
                <a:latin typeface="+mj-lt"/>
                <a:ea typeface="+mj-ea"/>
                <a:cs typeface="+mj-cs"/>
                <a:sym typeface="Gill Sans"/>
              </a:defRPr>
            </a:pPr>
            <a:r>
              <a:rPr lang="sv-SE" dirty="0"/>
              <a:t>Disinhiberingssyndrom: </a:t>
            </a:r>
            <a:r>
              <a:rPr lang="sv-SE" b="0" dirty="0" err="1"/>
              <a:t>avhämmad</a:t>
            </a:r>
            <a:r>
              <a:rPr lang="sv-SE" b="0" dirty="0"/>
              <a:t>, impulsstyrd (censurfunktionen ur spel)</a:t>
            </a:r>
          </a:p>
          <a:p>
            <a:pPr eaLnBrk="1" hangingPunct="1">
              <a:spcBef>
                <a:spcPct val="0"/>
              </a:spcBef>
            </a:pPr>
            <a:endParaRPr lang="sv-SE" altLang="sv-SE"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15E783C-D064-4392-BF5A-3FDF9C74A5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a:extLst>
              <a:ext uri="{FF2B5EF4-FFF2-40B4-BE49-F238E27FC236}">
                <a16:creationId xmlns:a16="http://schemas.microsoft.com/office/drawing/2014/main" id="{84255F64-9C82-4EE2-BE70-04D87C797A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a:latin typeface="Times New Roman" panose="02020603050405020304" pitchFamily="18" charset="0"/>
            </a:endParaRPr>
          </a:p>
        </p:txBody>
      </p:sp>
    </p:spTree>
    <p:extLst>
      <p:ext uri="{BB962C8B-B14F-4D97-AF65-F5344CB8AC3E}">
        <p14:creationId xmlns:p14="http://schemas.microsoft.com/office/powerpoint/2010/main" val="340734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8D854E2-A591-4D79-94FB-1A592E6729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a:extLst>
              <a:ext uri="{FF2B5EF4-FFF2-40B4-BE49-F238E27FC236}">
                <a16:creationId xmlns:a16="http://schemas.microsoft.com/office/drawing/2014/main" id="{974003C8-68E9-47FA-B350-AF60A40E04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a:latin typeface="Times New Roman" panose="02020603050405020304" pitchFamily="18" charset="0"/>
            </a:endParaRPr>
          </a:p>
        </p:txBody>
      </p:sp>
    </p:spTree>
    <p:extLst>
      <p:ext uri="{BB962C8B-B14F-4D97-AF65-F5344CB8AC3E}">
        <p14:creationId xmlns:p14="http://schemas.microsoft.com/office/powerpoint/2010/main" val="259102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2" name="Rubrik 1"/>
          <p:cNvSpPr>
            <a:spLocks noGrp="1"/>
          </p:cNvSpPr>
          <p:nvPr>
            <p:ph type="ctrTitle"/>
          </p:nvPr>
        </p:nvSpPr>
        <p:spPr>
          <a:xfrm>
            <a:off x="741501" y="2354400"/>
            <a:ext cx="7668000" cy="2592000"/>
          </a:xfrm>
        </p:spPr>
        <p:txBody>
          <a:bodyPr anchor="t"/>
          <a:lstStyle>
            <a:lvl1pPr algn="l">
              <a:defRPr sz="4400" b="1" i="0" kern="600" baseline="0">
                <a:solidFill>
                  <a:schemeClr val="tx1"/>
                </a:solidFill>
                <a:latin typeface="Arial"/>
                <a:cs typeface="Arial"/>
              </a:defRPr>
            </a:lvl1pPr>
          </a:lstStyle>
          <a:p>
            <a:r>
              <a:rPr lang="sv-SE"/>
              <a:t>Klicka här för att ändra mall för rubrikformat</a:t>
            </a:r>
            <a:endParaRPr lang="sv-SE" dirty="0"/>
          </a:p>
        </p:txBody>
      </p:sp>
      <p:sp>
        <p:nvSpPr>
          <p:cNvPr id="5" name="Platshållare för text 4"/>
          <p:cNvSpPr>
            <a:spLocks noGrp="1"/>
          </p:cNvSpPr>
          <p:nvPr>
            <p:ph type="body" sz="quarter" idx="10"/>
          </p:nvPr>
        </p:nvSpPr>
        <p:spPr>
          <a:xfrm>
            <a:off x="759501" y="5720600"/>
            <a:ext cx="7632000" cy="360000"/>
          </a:xfrm>
        </p:spPr>
        <p:txBody>
          <a:bodyPr anchor="b"/>
          <a:lstStyle>
            <a:lvl1pPr marL="0" indent="0">
              <a:lnSpc>
                <a:spcPct val="80000"/>
              </a:lnSpc>
              <a:spcBef>
                <a:spcPts val="500"/>
              </a:spcBef>
              <a:buNone/>
              <a:defRPr sz="1400" kern="600" cap="none" spc="0">
                <a:solidFill>
                  <a:schemeClr val="tx1"/>
                </a:solidFill>
                <a:latin typeface="Arial"/>
                <a:cs typeface="Arial"/>
              </a:defRPr>
            </a:lvl1pPr>
          </a:lstStyle>
          <a:p>
            <a:pPr lvl="0"/>
            <a:r>
              <a:rPr lang="sv-SE"/>
              <a:t>Redigera format för bakgrundstext</a:t>
            </a:r>
          </a:p>
        </p:txBody>
      </p:sp>
      <p:sp>
        <p:nvSpPr>
          <p:cNvPr id="4" name="Platshållare för text 3"/>
          <p:cNvSpPr>
            <a:spLocks noGrp="1"/>
          </p:cNvSpPr>
          <p:nvPr>
            <p:ph type="body" sz="quarter" idx="11"/>
          </p:nvPr>
        </p:nvSpPr>
        <p:spPr>
          <a:xfrm>
            <a:off x="759501" y="5212800"/>
            <a:ext cx="7632000" cy="507800"/>
          </a:xfrm>
        </p:spPr>
        <p:txBody>
          <a:bodyPr/>
          <a:lstStyle>
            <a:lvl1pPr marL="0" indent="0">
              <a:lnSpc>
                <a:spcPct val="80000"/>
              </a:lnSpc>
              <a:spcBef>
                <a:spcPts val="500"/>
              </a:spcBef>
              <a:buNone/>
              <a:defRPr sz="1800" kern="600" cap="none" spc="0">
                <a:solidFill>
                  <a:schemeClr val="tx1"/>
                </a:solidFill>
                <a:latin typeface="Arial"/>
                <a:cs typeface="Arial"/>
              </a:defRPr>
            </a:lvl1pPr>
            <a:lvl2pPr marL="648000" indent="0">
              <a:buNone/>
              <a:defRPr/>
            </a:lvl2pPr>
            <a:lvl3pPr marL="1224000" indent="0">
              <a:buNone/>
              <a:defRPr/>
            </a:lvl3pPr>
            <a:lvl4pPr marL="1728000" indent="0">
              <a:buNone/>
              <a:defRPr/>
            </a:lvl4pPr>
            <a:lvl5pPr marL="2124000" indent="0">
              <a:buNone/>
              <a:defRPr/>
            </a:lvl5pPr>
          </a:lstStyle>
          <a:p>
            <a:pPr lvl="0"/>
            <a:r>
              <a:rPr lang="sv-SE"/>
              <a:t>Redigera format för bakgrundstext</a:t>
            </a:r>
          </a:p>
        </p:txBody>
      </p:sp>
      <p:sp>
        <p:nvSpPr>
          <p:cNvPr id="6" name="Platshållare för bildnummer 1">
            <a:extLst>
              <a:ext uri="{FF2B5EF4-FFF2-40B4-BE49-F238E27FC236}">
                <a16:creationId xmlns:a16="http://schemas.microsoft.com/office/drawing/2014/main" id="{957A830B-2F49-42D0-9728-9316B014066C}"/>
              </a:ext>
            </a:extLst>
          </p:cNvPr>
          <p:cNvSpPr>
            <a:spLocks noGrp="1"/>
          </p:cNvSpPr>
          <p:nvPr>
            <p:ph type="sldNum" sz="quarter" idx="12"/>
          </p:nvPr>
        </p:nvSpPr>
        <p:spPr/>
        <p:txBody>
          <a:bodyPr/>
          <a:lstStyle>
            <a:lvl1pPr>
              <a:defRPr/>
            </a:lvl1pPr>
          </a:lstStyle>
          <a:p>
            <a:pPr>
              <a:defRPr/>
            </a:pPr>
            <a:fld id="{E9B31021-63E2-4E8F-A866-8903849D8555}" type="slidenum">
              <a:rPr lang="sv-SE"/>
              <a:pPr>
                <a:defRPr/>
              </a:pPr>
              <a:t>‹#›</a:t>
            </a:fld>
            <a:endParaRPr lang="sv-SE"/>
          </a:p>
        </p:txBody>
      </p:sp>
    </p:spTree>
    <p:extLst>
      <p:ext uri="{BB962C8B-B14F-4D97-AF65-F5344CB8AC3E}">
        <p14:creationId xmlns:p14="http://schemas.microsoft.com/office/powerpoint/2010/main" val="139525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F3D2D3BF-9B23-4E1F-BEF8-D9ED8260A5BD}"/>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0C27927-B04B-4E4C-B25F-2EAE10640F4C}"/>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A60334E5-8316-4BF9-96EE-349486EE9515}"/>
              </a:ext>
            </a:extLst>
          </p:cNvPr>
          <p:cNvSpPr>
            <a:spLocks noGrp="1" noChangeArrowheads="1"/>
          </p:cNvSpPr>
          <p:nvPr>
            <p:ph type="sldNum" sz="quarter" idx="12"/>
          </p:nvPr>
        </p:nvSpPr>
        <p:spPr>
          <a:ln/>
        </p:spPr>
        <p:txBody>
          <a:bodyPr/>
          <a:lstStyle>
            <a:lvl1pPr>
              <a:defRPr/>
            </a:lvl1pPr>
          </a:lstStyle>
          <a:p>
            <a:fld id="{0D70CA4A-90C1-4BCE-B371-1D18CEB4CCD4}" type="slidenum">
              <a:rPr lang="sv-SE" altLang="sv-SE"/>
              <a:pPr/>
              <a:t>‹#›</a:t>
            </a:fld>
            <a:endParaRPr lang="sv-SE" altLang="sv-SE"/>
          </a:p>
        </p:txBody>
      </p:sp>
    </p:spTree>
    <p:extLst>
      <p:ext uri="{BB962C8B-B14F-4D97-AF65-F5344CB8AC3E}">
        <p14:creationId xmlns:p14="http://schemas.microsoft.com/office/powerpoint/2010/main" val="54406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41363" y="1375875"/>
            <a:ext cx="7632000" cy="4921200"/>
          </a:xfr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endParaRPr lang="sv-SE" dirty="0"/>
          </a:p>
        </p:txBody>
      </p:sp>
      <p:sp>
        <p:nvSpPr>
          <p:cNvPr id="4" name="Platshållare för bildnummer 1">
            <a:extLst>
              <a:ext uri="{FF2B5EF4-FFF2-40B4-BE49-F238E27FC236}">
                <a16:creationId xmlns:a16="http://schemas.microsoft.com/office/drawing/2014/main" id="{6670D559-B269-4204-AEF7-E671A383E083}"/>
              </a:ext>
            </a:extLst>
          </p:cNvPr>
          <p:cNvSpPr>
            <a:spLocks noGrp="1"/>
          </p:cNvSpPr>
          <p:nvPr>
            <p:ph type="sldNum" sz="quarter" idx="10"/>
          </p:nvPr>
        </p:nvSpPr>
        <p:spPr/>
        <p:txBody>
          <a:bodyPr/>
          <a:lstStyle>
            <a:lvl1pPr>
              <a:defRPr/>
            </a:lvl1pPr>
          </a:lstStyle>
          <a:p>
            <a:pPr>
              <a:defRPr/>
            </a:pPr>
            <a:fld id="{14F20D34-86C5-413C-B104-3CE529C5079F}" type="slidenum">
              <a:rPr lang="sv-SE"/>
              <a:pPr>
                <a:defRPr/>
              </a:pPr>
              <a:t>‹#›</a:t>
            </a:fld>
            <a:endParaRPr lang="sv-SE"/>
          </a:p>
        </p:txBody>
      </p:sp>
    </p:spTree>
    <p:extLst>
      <p:ext uri="{BB962C8B-B14F-4D97-AF65-F5344CB8AC3E}">
        <p14:creationId xmlns:p14="http://schemas.microsoft.com/office/powerpoint/2010/main" val="324634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bildnummer 1">
            <a:extLst>
              <a:ext uri="{FF2B5EF4-FFF2-40B4-BE49-F238E27FC236}">
                <a16:creationId xmlns:a16="http://schemas.microsoft.com/office/drawing/2014/main" id="{77B51306-AE6B-4145-B03C-7C75FAA60A73}"/>
              </a:ext>
            </a:extLst>
          </p:cNvPr>
          <p:cNvSpPr>
            <a:spLocks noGrp="1"/>
          </p:cNvSpPr>
          <p:nvPr>
            <p:ph type="sldNum" sz="quarter" idx="10"/>
          </p:nvPr>
        </p:nvSpPr>
        <p:spPr/>
        <p:txBody>
          <a:bodyPr/>
          <a:lstStyle>
            <a:lvl1pPr>
              <a:defRPr/>
            </a:lvl1pPr>
          </a:lstStyle>
          <a:p>
            <a:pPr>
              <a:defRPr/>
            </a:pPr>
            <a:fld id="{EF353F3C-38B4-4D67-ACEA-58E06502EABE}" type="slidenum">
              <a:rPr lang="sv-SE"/>
              <a:pPr>
                <a:defRPr/>
              </a:pPr>
              <a:t>‹#›</a:t>
            </a:fld>
            <a:endParaRPr lang="sv-SE"/>
          </a:p>
        </p:txBody>
      </p:sp>
    </p:spTree>
    <p:extLst>
      <p:ext uri="{BB962C8B-B14F-4D97-AF65-F5344CB8AC3E}">
        <p14:creationId xmlns:p14="http://schemas.microsoft.com/office/powerpoint/2010/main" val="362882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2" name="Rubrik 1"/>
          <p:cNvSpPr>
            <a:spLocks noGrp="1"/>
          </p:cNvSpPr>
          <p:nvPr>
            <p:ph type="title"/>
          </p:nvPr>
        </p:nvSpPr>
        <p:spPr>
          <a:xfrm>
            <a:off x="741600" y="2354400"/>
            <a:ext cx="7668000" cy="2592000"/>
          </a:xfrm>
        </p:spPr>
        <p:txBody>
          <a:bodyPr anchor="t"/>
          <a:lstStyle>
            <a:lvl1pPr algn="l">
              <a:defRPr sz="4400" b="1" i="0" kern="600" cap="none" baseline="0">
                <a:solidFill>
                  <a:schemeClr val="tx1"/>
                </a:solidFill>
                <a:latin typeface="Arial"/>
                <a:cs typeface="Arial"/>
              </a:defRPr>
            </a:lvl1pPr>
          </a:lstStyle>
          <a:p>
            <a:r>
              <a:rPr lang="sv-SE"/>
              <a:t>Klicka här för att ändra mall för rubrikformat</a:t>
            </a:r>
            <a:endParaRPr lang="sv-SE" dirty="0"/>
          </a:p>
        </p:txBody>
      </p:sp>
      <p:sp>
        <p:nvSpPr>
          <p:cNvPr id="3" name="Platshållare för bildnummer 1">
            <a:extLst>
              <a:ext uri="{FF2B5EF4-FFF2-40B4-BE49-F238E27FC236}">
                <a16:creationId xmlns:a16="http://schemas.microsoft.com/office/drawing/2014/main" id="{868D754E-15A1-40F5-A42F-A43833CEAE36}"/>
              </a:ext>
            </a:extLst>
          </p:cNvPr>
          <p:cNvSpPr>
            <a:spLocks noGrp="1"/>
          </p:cNvSpPr>
          <p:nvPr>
            <p:ph type="sldNum" sz="quarter" idx="10"/>
          </p:nvPr>
        </p:nvSpPr>
        <p:spPr/>
        <p:txBody>
          <a:bodyPr/>
          <a:lstStyle>
            <a:lvl1pPr>
              <a:defRPr/>
            </a:lvl1pPr>
          </a:lstStyle>
          <a:p>
            <a:pPr>
              <a:defRPr/>
            </a:pPr>
            <a:fld id="{89876A52-9EFB-46C3-BB5E-9FEA21BB30F6}" type="slidenum">
              <a:rPr lang="sv-SE"/>
              <a:pPr>
                <a:defRPr/>
              </a:pPr>
              <a:t>‹#›</a:t>
            </a:fld>
            <a:endParaRPr lang="sv-SE"/>
          </a:p>
        </p:txBody>
      </p:sp>
    </p:spTree>
    <p:extLst>
      <p:ext uri="{BB962C8B-B14F-4D97-AF65-F5344CB8AC3E}">
        <p14:creationId xmlns:p14="http://schemas.microsoft.com/office/powerpoint/2010/main" val="359838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9" name="Platshållare för innehåll 2"/>
          <p:cNvSpPr>
            <a:spLocks noGrp="1"/>
          </p:cNvSpPr>
          <p:nvPr>
            <p:ph idx="1"/>
          </p:nvPr>
        </p:nvSpPr>
        <p:spPr>
          <a:xfrm>
            <a:off x="2303536" y="1392964"/>
            <a:ext cx="6084000" cy="4839916"/>
          </a:xfrm>
        </p:spPr>
        <p:txBody>
          <a:bodyPr/>
          <a:lstStyle>
            <a:lvl1pPr marL="0" indent="0">
              <a:lnSpc>
                <a:spcPct val="100000"/>
              </a:lnSpc>
              <a:spcBef>
                <a:spcPts val="0"/>
              </a:spcBef>
              <a:spcAft>
                <a:spcPts val="1000"/>
              </a:spcAft>
              <a:buFont typeface="+mj-lt"/>
              <a:buNone/>
              <a:defRPr sz="1400" kern="800" cap="none" spc="0">
                <a:solidFill>
                  <a:schemeClr val="tx1"/>
                </a:solidFill>
                <a:latin typeface="Arial"/>
                <a:cs typeface="Arial"/>
              </a:defRPr>
            </a:lvl1pPr>
            <a:lvl2pPr marL="414000" indent="0">
              <a:buFont typeface="+mj-lt"/>
              <a:buNone/>
              <a:defRPr kern="1200" cap="small" spc="100">
                <a:solidFill>
                  <a:schemeClr val="accent2"/>
                </a:solidFill>
                <a:latin typeface="Trade Gothic LT Std Bold No. 2"/>
              </a:defRPr>
            </a:lvl2pPr>
            <a:lvl3pPr marL="792000" indent="0">
              <a:buFont typeface="+mj-lt"/>
              <a:buNone/>
              <a:defRPr kern="1200" cap="small" spc="100">
                <a:solidFill>
                  <a:schemeClr val="accent2"/>
                </a:solidFill>
                <a:latin typeface="Trade Gothic LT Std Bold No. 2"/>
              </a:defRPr>
            </a:lvl3pPr>
            <a:lvl4pPr marL="1116000" indent="0">
              <a:buFont typeface="+mj-lt"/>
              <a:buNone/>
              <a:defRPr kern="1200" cap="small" spc="100">
                <a:solidFill>
                  <a:schemeClr val="accent2"/>
                </a:solidFill>
                <a:latin typeface="Trade Gothic LT Std Bold No. 2"/>
              </a:defRPr>
            </a:lvl4pPr>
            <a:lvl5pPr marL="1404000" indent="0">
              <a:buFont typeface="+mj-lt"/>
              <a:buNone/>
              <a:defRPr kern="1200" cap="small" spc="100">
                <a:solidFill>
                  <a:schemeClr val="accent2"/>
                </a:solidFill>
                <a:latin typeface="Trade Gothic LT Std Bold No. 2"/>
              </a:defRPr>
            </a:lvl5pPr>
          </a:lstStyle>
          <a:p>
            <a:pPr lvl="0"/>
            <a:r>
              <a:rPr lang="sv-SE"/>
              <a:t>Redigera format för bakgrundstext</a:t>
            </a:r>
          </a:p>
        </p:txBody>
      </p:sp>
      <p:sp>
        <p:nvSpPr>
          <p:cNvPr id="3" name="Platshållare för text 2"/>
          <p:cNvSpPr>
            <a:spLocks noGrp="1"/>
          </p:cNvSpPr>
          <p:nvPr>
            <p:ph type="body" sz="quarter" idx="10"/>
          </p:nvPr>
        </p:nvSpPr>
        <p:spPr>
          <a:xfrm>
            <a:off x="741363" y="1392964"/>
            <a:ext cx="1260000" cy="4839916"/>
          </a:xfrm>
        </p:spPr>
        <p:txBody>
          <a:bodyPr/>
          <a:lstStyle>
            <a:lvl1pPr marL="0" indent="0">
              <a:lnSpc>
                <a:spcPct val="100000"/>
              </a:lnSpc>
              <a:spcBef>
                <a:spcPts val="0"/>
              </a:spcBef>
              <a:spcAft>
                <a:spcPts val="1000"/>
              </a:spcAft>
              <a:buNone/>
              <a:defRPr sz="1400" kern="500" cap="none" spc="0" baseline="0">
                <a:solidFill>
                  <a:srgbClr val="003D58"/>
                </a:solidFill>
                <a:latin typeface="Arial"/>
                <a:cs typeface="Arial"/>
              </a:defRPr>
            </a:lvl1pPr>
            <a:lvl2pPr marL="648000" indent="0">
              <a:buNone/>
              <a:defRPr sz="1000" kern="600" cap="small" baseline="0">
                <a:solidFill>
                  <a:schemeClr val="accent2"/>
                </a:solidFill>
                <a:latin typeface="Trade Gothic LT Std Bold No. 2"/>
              </a:defRPr>
            </a:lvl2pPr>
            <a:lvl3pPr marL="1224000" indent="0">
              <a:buNone/>
              <a:defRPr sz="1000" kern="600" cap="small" baseline="0">
                <a:solidFill>
                  <a:schemeClr val="accent2"/>
                </a:solidFill>
                <a:latin typeface="Trade Gothic LT Std Bold No. 2"/>
              </a:defRPr>
            </a:lvl3pPr>
            <a:lvl4pPr marL="1728000" indent="0">
              <a:buNone/>
              <a:defRPr sz="1000" kern="600" cap="small" baseline="0">
                <a:solidFill>
                  <a:schemeClr val="accent2"/>
                </a:solidFill>
                <a:latin typeface="Trade Gothic LT Std Bold No. 2"/>
              </a:defRPr>
            </a:lvl4pPr>
            <a:lvl5pPr marL="2124000" indent="0">
              <a:buNone/>
              <a:defRPr sz="1000" kern="600" cap="small" baseline="0">
                <a:solidFill>
                  <a:schemeClr val="accent2"/>
                </a:solidFill>
                <a:latin typeface="Trade Gothic LT Std Bold No. 2"/>
              </a:defRPr>
            </a:lvl5pPr>
          </a:lstStyle>
          <a:p>
            <a:pPr lvl="0"/>
            <a:r>
              <a:rPr lang="sv-SE"/>
              <a:t>Redigera format för bakgrundstext</a:t>
            </a:r>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endParaRPr lang="sv-SE" dirty="0"/>
          </a:p>
        </p:txBody>
      </p:sp>
      <p:sp>
        <p:nvSpPr>
          <p:cNvPr id="5" name="Platshållare för bildnummer 1">
            <a:extLst>
              <a:ext uri="{FF2B5EF4-FFF2-40B4-BE49-F238E27FC236}">
                <a16:creationId xmlns:a16="http://schemas.microsoft.com/office/drawing/2014/main" id="{6B1F8D52-2FB3-4E61-88DB-07652E0B120C}"/>
              </a:ext>
            </a:extLst>
          </p:cNvPr>
          <p:cNvSpPr>
            <a:spLocks noGrp="1"/>
          </p:cNvSpPr>
          <p:nvPr>
            <p:ph type="sldNum" sz="quarter" idx="11"/>
          </p:nvPr>
        </p:nvSpPr>
        <p:spPr/>
        <p:txBody>
          <a:bodyPr/>
          <a:lstStyle>
            <a:lvl1pPr>
              <a:defRPr/>
            </a:lvl1pPr>
          </a:lstStyle>
          <a:p>
            <a:pPr>
              <a:defRPr/>
            </a:pPr>
            <a:fld id="{FCEFC549-DCBD-420D-A8FE-16B5F7FC2803}" type="slidenum">
              <a:rPr lang="sv-SE"/>
              <a:pPr>
                <a:defRPr/>
              </a:pPr>
              <a:t>‹#›</a:t>
            </a:fld>
            <a:endParaRPr lang="sv-SE"/>
          </a:p>
        </p:txBody>
      </p:sp>
    </p:spTree>
    <p:extLst>
      <p:ext uri="{BB962C8B-B14F-4D97-AF65-F5344CB8AC3E}">
        <p14:creationId xmlns:p14="http://schemas.microsoft.com/office/powerpoint/2010/main" val="305744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lista">
    <p:spTree>
      <p:nvGrpSpPr>
        <p:cNvPr id="1" name=""/>
        <p:cNvGrpSpPr/>
        <p:nvPr/>
      </p:nvGrpSpPr>
      <p:grpSpPr>
        <a:xfrm>
          <a:off x="0" y="0"/>
          <a:ext cx="0" cy="0"/>
          <a:chOff x="0" y="0"/>
          <a:chExt cx="0" cy="0"/>
        </a:xfrm>
      </p:grpSpPr>
      <p:sp>
        <p:nvSpPr>
          <p:cNvPr id="4" name="Platshållare för innehåll 3"/>
          <p:cNvSpPr>
            <a:spLocks noGrp="1"/>
          </p:cNvSpPr>
          <p:nvPr>
            <p:ph sz="quarter" idx="12"/>
          </p:nvPr>
        </p:nvSpPr>
        <p:spPr>
          <a:xfrm>
            <a:off x="741363" y="1367328"/>
            <a:ext cx="3708000" cy="4746310"/>
          </a:xfrm>
        </p:spPr>
        <p:txBody>
          <a:bodyPr/>
          <a:lstStyle>
            <a:lvl1pPr marL="360000" indent="-360000">
              <a:spcBef>
                <a:spcPts val="1000"/>
              </a:spcBef>
              <a:defRPr sz="2000" baseline="0">
                <a:solidFill>
                  <a:schemeClr val="tx1"/>
                </a:solidFill>
              </a:defRPr>
            </a:lvl1pPr>
            <a:lvl2pPr marL="864000" indent="-360000">
              <a:spcBef>
                <a:spcPts val="800"/>
              </a:spcBef>
              <a:defRPr sz="1600">
                <a:solidFill>
                  <a:schemeClr val="tx1"/>
                </a:solidFill>
              </a:defRPr>
            </a:lvl2pPr>
            <a:lvl3pPr marL="1152000" indent="-288000">
              <a:spcBef>
                <a:spcPts val="800"/>
              </a:spcBef>
              <a:defRPr sz="1400" baseline="0">
                <a:solidFill>
                  <a:schemeClr val="tx1"/>
                </a:solidFill>
              </a:defRPr>
            </a:lvl3pPr>
            <a:lvl4pPr marL="1476000" indent="-288000">
              <a:spcBef>
                <a:spcPts val="600"/>
              </a:spcBef>
              <a:defRPr sz="1200" baseline="0">
                <a:solidFill>
                  <a:schemeClr val="tx1"/>
                </a:solidFill>
              </a:defRPr>
            </a:lvl4pPr>
            <a:lvl5pPr marL="1692000" indent="-216000">
              <a:spcBef>
                <a:spcPts val="600"/>
              </a:spcBef>
              <a:defRPr sz="1000" baseline="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innehåll 2"/>
          <p:cNvSpPr>
            <a:spLocks noGrp="1"/>
          </p:cNvSpPr>
          <p:nvPr>
            <p:ph sz="half" idx="10"/>
          </p:nvPr>
        </p:nvSpPr>
        <p:spPr>
          <a:xfrm>
            <a:off x="4683600" y="1367328"/>
            <a:ext cx="3708000" cy="4746310"/>
          </a:xfrm>
        </p:spPr>
        <p:txBody>
          <a:bodyPr/>
          <a:lstStyle>
            <a:lvl1pPr marL="360000" indent="-360000">
              <a:spcBef>
                <a:spcPts val="1000"/>
              </a:spcBef>
              <a:defRPr sz="2000">
                <a:solidFill>
                  <a:schemeClr val="tx1"/>
                </a:solidFill>
              </a:defRPr>
            </a:lvl1pPr>
            <a:lvl2pPr marL="864000" indent="-360000">
              <a:spcBef>
                <a:spcPts val="800"/>
              </a:spcBef>
              <a:defRPr sz="1600" baseline="0">
                <a:solidFill>
                  <a:schemeClr val="tx1"/>
                </a:solidFill>
              </a:defRPr>
            </a:lvl2pPr>
            <a:lvl3pPr marL="1152000" indent="-288000">
              <a:spcBef>
                <a:spcPts val="800"/>
              </a:spcBef>
              <a:defRPr sz="1400" baseline="0">
                <a:solidFill>
                  <a:schemeClr val="tx1"/>
                </a:solidFill>
              </a:defRPr>
            </a:lvl3pPr>
            <a:lvl4pPr marL="1476000" indent="-288000">
              <a:spcBef>
                <a:spcPts val="600"/>
              </a:spcBef>
              <a:defRPr sz="1200">
                <a:solidFill>
                  <a:schemeClr val="tx1"/>
                </a:solidFill>
              </a:defRPr>
            </a:lvl4pPr>
            <a:lvl5pPr marL="1692000" indent="-216000">
              <a:spcBef>
                <a:spcPts val="600"/>
              </a:spcBef>
              <a:defRPr sz="1000" baseline="0">
                <a:solidFill>
                  <a:schemeClr val="tx1"/>
                </a:solidFill>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p>
        </p:txBody>
      </p:sp>
      <p:sp>
        <p:nvSpPr>
          <p:cNvPr id="5" name="Platshållare för bildnummer 1">
            <a:extLst>
              <a:ext uri="{FF2B5EF4-FFF2-40B4-BE49-F238E27FC236}">
                <a16:creationId xmlns:a16="http://schemas.microsoft.com/office/drawing/2014/main" id="{912A0D5A-9B53-41B5-B1AE-987B74FC6808}"/>
              </a:ext>
            </a:extLst>
          </p:cNvPr>
          <p:cNvSpPr>
            <a:spLocks noGrp="1"/>
          </p:cNvSpPr>
          <p:nvPr>
            <p:ph type="sldNum" sz="quarter" idx="13"/>
          </p:nvPr>
        </p:nvSpPr>
        <p:spPr/>
        <p:txBody>
          <a:bodyPr/>
          <a:lstStyle>
            <a:lvl1pPr>
              <a:defRPr/>
            </a:lvl1pPr>
          </a:lstStyle>
          <a:p>
            <a:pPr>
              <a:defRPr/>
            </a:pPr>
            <a:fld id="{6F123757-C0DE-463D-84F2-1FB05A49E651}" type="slidenum">
              <a:rPr lang="sv-SE"/>
              <a:pPr>
                <a:defRPr/>
              </a:pPr>
              <a:t>‹#›</a:t>
            </a:fld>
            <a:endParaRPr lang="sv-SE"/>
          </a:p>
        </p:txBody>
      </p:sp>
    </p:spTree>
    <p:extLst>
      <p:ext uri="{BB962C8B-B14F-4D97-AF65-F5344CB8AC3E}">
        <p14:creationId xmlns:p14="http://schemas.microsoft.com/office/powerpoint/2010/main" val="135835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bildnummer 1">
            <a:extLst>
              <a:ext uri="{FF2B5EF4-FFF2-40B4-BE49-F238E27FC236}">
                <a16:creationId xmlns:a16="http://schemas.microsoft.com/office/drawing/2014/main" id="{FF00DC07-C9C6-483B-B736-ABE1F7DD322E}"/>
              </a:ext>
            </a:extLst>
          </p:cNvPr>
          <p:cNvSpPr>
            <a:spLocks noGrp="1"/>
          </p:cNvSpPr>
          <p:nvPr>
            <p:ph type="sldNum" sz="quarter" idx="10"/>
          </p:nvPr>
        </p:nvSpPr>
        <p:spPr/>
        <p:txBody>
          <a:bodyPr/>
          <a:lstStyle>
            <a:lvl1pPr>
              <a:defRPr/>
            </a:lvl1pPr>
          </a:lstStyle>
          <a:p>
            <a:pPr>
              <a:defRPr/>
            </a:pPr>
            <a:fld id="{FF693EDF-502A-4A2D-8F73-CC3DEAE1A2E5}" type="slidenum">
              <a:rPr lang="sv-SE"/>
              <a:pPr>
                <a:defRPr/>
              </a:pPr>
              <a:t>‹#›</a:t>
            </a:fld>
            <a:endParaRPr lang="sv-SE"/>
          </a:p>
        </p:txBody>
      </p:sp>
    </p:spTree>
    <p:extLst>
      <p:ext uri="{BB962C8B-B14F-4D97-AF65-F5344CB8AC3E}">
        <p14:creationId xmlns:p14="http://schemas.microsoft.com/office/powerpoint/2010/main" val="25791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A966BC1-7BF2-4605-A383-958CD4FC1C38}"/>
              </a:ext>
            </a:extLst>
          </p:cNvPr>
          <p:cNvSpPr>
            <a:spLocks noGrp="1"/>
          </p:cNvSpPr>
          <p:nvPr>
            <p:ph type="sldNum" sz="quarter" idx="10"/>
          </p:nvPr>
        </p:nvSpPr>
        <p:spPr/>
        <p:txBody>
          <a:bodyPr/>
          <a:lstStyle>
            <a:lvl1pPr>
              <a:defRPr/>
            </a:lvl1pPr>
          </a:lstStyle>
          <a:p>
            <a:pPr>
              <a:defRPr/>
            </a:pPr>
            <a:fld id="{86EC774C-9221-40DF-B7FF-E8834FB12F7C}" type="slidenum">
              <a:rPr lang="sv-SE"/>
              <a:pPr>
                <a:defRPr/>
              </a:pPr>
              <a:t>‹#›</a:t>
            </a:fld>
            <a:endParaRPr lang="sv-SE"/>
          </a:p>
        </p:txBody>
      </p:sp>
    </p:spTree>
    <p:extLst>
      <p:ext uri="{BB962C8B-B14F-4D97-AF65-F5344CB8AC3E}">
        <p14:creationId xmlns:p14="http://schemas.microsoft.com/office/powerpoint/2010/main" val="67504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Helt ren">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B549F5B-8A30-4968-B429-F3BEED6B6C48}"/>
              </a:ext>
            </a:extLst>
          </p:cNvPr>
          <p:cNvSpPr>
            <a:spLocks noGrp="1"/>
          </p:cNvSpPr>
          <p:nvPr>
            <p:ph type="sldNum" sz="quarter" idx="10"/>
          </p:nvPr>
        </p:nvSpPr>
        <p:spPr/>
        <p:txBody>
          <a:bodyPr/>
          <a:lstStyle>
            <a:lvl1pPr>
              <a:defRPr/>
            </a:lvl1pPr>
          </a:lstStyle>
          <a:p>
            <a:pPr>
              <a:defRPr/>
            </a:pPr>
            <a:fld id="{3D5DB1C3-22EA-4B50-95AD-3A515C9EAD87}" type="slidenum">
              <a:rPr lang="sv-SE"/>
              <a:pPr>
                <a:defRPr/>
              </a:pPr>
              <a:t>‹#›</a:t>
            </a:fld>
            <a:endParaRPr lang="sv-SE"/>
          </a:p>
        </p:txBody>
      </p:sp>
    </p:spTree>
    <p:extLst>
      <p:ext uri="{BB962C8B-B14F-4D97-AF65-F5344CB8AC3E}">
        <p14:creationId xmlns:p14="http://schemas.microsoft.com/office/powerpoint/2010/main" val="333681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EB290670-9755-413F-8119-7709279E8271}"/>
              </a:ext>
            </a:extLst>
          </p:cNvPr>
          <p:cNvSpPr>
            <a:spLocks noGrp="1"/>
          </p:cNvSpPr>
          <p:nvPr>
            <p:ph type="title"/>
          </p:nvPr>
        </p:nvSpPr>
        <p:spPr bwMode="auto">
          <a:xfrm>
            <a:off x="741363" y="165100"/>
            <a:ext cx="76676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sv-SE" altLang="sv-SE"/>
              <a:t>Klicka här för att ändra format</a:t>
            </a:r>
          </a:p>
        </p:txBody>
      </p:sp>
      <p:sp>
        <p:nvSpPr>
          <p:cNvPr id="1027" name="Platshållare för text 2">
            <a:extLst>
              <a:ext uri="{FF2B5EF4-FFF2-40B4-BE49-F238E27FC236}">
                <a16:creationId xmlns:a16="http://schemas.microsoft.com/office/drawing/2014/main" id="{AF2C88A6-2D58-43D2-9C6C-0806BA58DD23}"/>
              </a:ext>
            </a:extLst>
          </p:cNvPr>
          <p:cNvSpPr>
            <a:spLocks noGrp="1"/>
          </p:cNvSpPr>
          <p:nvPr>
            <p:ph type="body" idx="1"/>
          </p:nvPr>
        </p:nvSpPr>
        <p:spPr bwMode="auto">
          <a:xfrm>
            <a:off x="741363" y="1376363"/>
            <a:ext cx="76327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 name="Platshållare för bildnummer 1">
            <a:extLst>
              <a:ext uri="{FF2B5EF4-FFF2-40B4-BE49-F238E27FC236}">
                <a16:creationId xmlns:a16="http://schemas.microsoft.com/office/drawing/2014/main" id="{10A4CD1A-2BA3-497D-90FD-1CD7380A7DB7}"/>
              </a:ext>
            </a:extLst>
          </p:cNvPr>
          <p:cNvSpPr>
            <a:spLocks noGrp="1"/>
          </p:cNvSpPr>
          <p:nvPr>
            <p:ph type="sldNum" sz="quarter" idx="4"/>
          </p:nvPr>
        </p:nvSpPr>
        <p:spPr>
          <a:xfrm>
            <a:off x="4368800" y="6356350"/>
            <a:ext cx="406400" cy="365125"/>
          </a:xfrm>
          <a:prstGeom prst="rect">
            <a:avLst/>
          </a:prstGeom>
        </p:spPr>
        <p:txBody>
          <a:bodyPr vert="horz" lIns="91440" tIns="45720" rIns="91440" bIns="45720" rtlCol="0" anchor="ctr"/>
          <a:lstStyle>
            <a:lvl1pPr algn="r" eaLnBrk="1" hangingPunct="1">
              <a:defRPr sz="1100">
                <a:solidFill>
                  <a:schemeClr val="tx1">
                    <a:tint val="75000"/>
                  </a:schemeClr>
                </a:solidFill>
              </a:defRPr>
            </a:lvl1pPr>
          </a:lstStyle>
          <a:p>
            <a:pPr>
              <a:defRPr/>
            </a:pPr>
            <a:fld id="{2504E304-8C70-4D03-95CD-DE781349F2AF}" type="slidenum">
              <a:rPr lang="sv-SE"/>
              <a:pPr>
                <a:defRPr/>
              </a:pPr>
              <a:t>‹#›</a:t>
            </a:fld>
            <a:endParaRPr lang="sv-SE"/>
          </a:p>
        </p:txBody>
      </p:sp>
      <p:pic>
        <p:nvPicPr>
          <p:cNvPr id="1029" name="Bildobjekt 5">
            <a:extLst>
              <a:ext uri="{FF2B5EF4-FFF2-40B4-BE49-F238E27FC236}">
                <a16:creationId xmlns:a16="http://schemas.microsoft.com/office/drawing/2014/main" id="{C5D72137-B999-4A91-9DBD-F847A2E4EEB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29438" y="6424613"/>
            <a:ext cx="10795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Bildobjekt 5" descr="Danderyd_logo_50mm_CMYK_devis_linje-01.png">
            <a:extLst>
              <a:ext uri="{FF2B5EF4-FFF2-40B4-BE49-F238E27FC236}">
                <a16:creationId xmlns:a16="http://schemas.microsoft.com/office/drawing/2014/main" id="{A972041E-0440-4BF4-A116-86257A3CDA59}"/>
              </a:ext>
            </a:extLst>
          </p:cNvPr>
          <p:cNvPicPr>
            <a:picLocks noChangeAspect="1"/>
          </p:cNvPicPr>
          <p:nvPr/>
        </p:nvPicPr>
        <p:blipFill>
          <a:blip r:embed="rId13">
            <a:extLst>
              <a:ext uri="{28A0092B-C50C-407E-A947-70E740481C1C}">
                <a14:useLocalDpi xmlns:a14="http://schemas.microsoft.com/office/drawing/2010/main" val="0"/>
              </a:ext>
            </a:extLst>
          </a:blip>
          <a:srcRect r="66585"/>
          <a:stretch>
            <a:fillRect/>
          </a:stretch>
        </p:blipFill>
        <p:spPr bwMode="auto">
          <a:xfrm>
            <a:off x="631825" y="6184900"/>
            <a:ext cx="15700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hdr="0"/>
  <p:txStyles>
    <p:titleStyle>
      <a:lvl1pPr algn="l" defTabSz="457200" rtl="0" eaLnBrk="1" fontAlgn="base" hangingPunct="1">
        <a:lnSpc>
          <a:spcPct val="90000"/>
        </a:lnSpc>
        <a:spcBef>
          <a:spcPct val="0"/>
        </a:spcBef>
        <a:spcAft>
          <a:spcPct val="0"/>
        </a:spcAft>
        <a:defRPr sz="3400" b="1" kern="1200">
          <a:solidFill>
            <a:schemeClr val="tx1"/>
          </a:solidFill>
          <a:latin typeface="Arial"/>
          <a:ea typeface="+mj-ea"/>
          <a:cs typeface="Arial"/>
        </a:defRPr>
      </a:lvl1pPr>
      <a:lvl2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2pPr>
      <a:lvl3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3pPr>
      <a:lvl4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4pPr>
      <a:lvl5pPr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5pPr>
      <a:lvl6pPr marL="4572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6pPr>
      <a:lvl7pPr marL="9144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7pPr>
      <a:lvl8pPr marL="13716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8pPr>
      <a:lvl9pPr marL="1828800" algn="l" defTabSz="457200" rtl="0" eaLnBrk="1" fontAlgn="base" hangingPunct="1">
        <a:lnSpc>
          <a:spcPct val="90000"/>
        </a:lnSpc>
        <a:spcBef>
          <a:spcPct val="0"/>
        </a:spcBef>
        <a:spcAft>
          <a:spcPct val="0"/>
        </a:spcAft>
        <a:defRPr sz="3400" b="1">
          <a:solidFill>
            <a:schemeClr val="tx1"/>
          </a:solidFill>
          <a:latin typeface="Arial" pitchFamily="34" charset="0"/>
          <a:cs typeface="Arial" pitchFamily="34" charset="0"/>
        </a:defRPr>
      </a:lvl9pPr>
    </p:titleStyle>
    <p:bodyStyle>
      <a:lvl1pPr marL="358775" indent="-358775" algn="l" defTabSz="457200" rtl="0" eaLnBrk="1" fontAlgn="base" hangingPunct="1">
        <a:spcBef>
          <a:spcPts val="1500"/>
        </a:spcBef>
        <a:spcAft>
          <a:spcPct val="0"/>
        </a:spcAft>
        <a:buClr>
          <a:srgbClr val="C8D6DF"/>
        </a:buClr>
        <a:buSzPct val="126000"/>
        <a:buFont typeface="Arial" panose="020B0604020202020204" pitchFamily="34" charset="0"/>
        <a:buChar char="•"/>
        <a:defRPr sz="2000" kern="1200">
          <a:solidFill>
            <a:schemeClr val="tx1"/>
          </a:solidFill>
          <a:latin typeface="Arial"/>
          <a:ea typeface="+mn-ea"/>
          <a:cs typeface="Arial"/>
        </a:defRPr>
      </a:lvl1pPr>
      <a:lvl2pPr marL="682625" indent="-287338" algn="l" defTabSz="457200" rtl="0" eaLnBrk="1" fontAlgn="base" hangingPunct="1">
        <a:spcBef>
          <a:spcPts val="800"/>
        </a:spcBef>
        <a:spcAft>
          <a:spcPct val="0"/>
        </a:spcAft>
        <a:buClr>
          <a:srgbClr val="C8D6DF"/>
        </a:buClr>
        <a:buSzPct val="126000"/>
        <a:buFont typeface="Arial" panose="020B0604020202020204" pitchFamily="34" charset="0"/>
        <a:buChar char="•"/>
        <a:defRPr sz="1600" kern="1200">
          <a:solidFill>
            <a:schemeClr val="tx1"/>
          </a:solidFill>
          <a:latin typeface="Arial"/>
          <a:ea typeface="+mn-ea"/>
          <a:cs typeface="Arial"/>
        </a:defRPr>
      </a:lvl2pPr>
      <a:lvl3pPr marL="1006475" indent="-287338" algn="l" defTabSz="457200" rtl="0" eaLnBrk="1" fontAlgn="base" hangingPunct="1">
        <a:spcBef>
          <a:spcPts val="800"/>
        </a:spcBef>
        <a:spcAft>
          <a:spcPct val="0"/>
        </a:spcAft>
        <a:buClr>
          <a:srgbClr val="C8D6DF"/>
        </a:buClr>
        <a:buSzPct val="126000"/>
        <a:buFont typeface="Arial" panose="020B0604020202020204" pitchFamily="34" charset="0"/>
        <a:buChar char="•"/>
        <a:defRPr sz="1400" kern="1200">
          <a:solidFill>
            <a:schemeClr val="tx1"/>
          </a:solidFill>
          <a:latin typeface="Arial"/>
          <a:ea typeface="+mn-ea"/>
          <a:cs typeface="Arial"/>
        </a:defRPr>
      </a:lvl3pPr>
      <a:lvl4pPr marL="1295400" indent="-287338" algn="l" defTabSz="457200" rtl="0" eaLnBrk="1" fontAlgn="base" hangingPunct="1">
        <a:spcBef>
          <a:spcPts val="800"/>
        </a:spcBef>
        <a:spcAft>
          <a:spcPct val="0"/>
        </a:spcAft>
        <a:buClr>
          <a:srgbClr val="C8D6DF"/>
        </a:buClr>
        <a:buSzPct val="126000"/>
        <a:buFont typeface="Arial" panose="020B0604020202020204" pitchFamily="34" charset="0"/>
        <a:buChar char="•"/>
        <a:defRPr sz="1200" kern="1200">
          <a:solidFill>
            <a:schemeClr val="tx1"/>
          </a:solidFill>
          <a:latin typeface="Arial"/>
          <a:ea typeface="+mn-ea"/>
          <a:cs typeface="Arial"/>
        </a:defRPr>
      </a:lvl4pPr>
      <a:lvl5pPr marL="1511300" indent="-215900" algn="l" defTabSz="457200" rtl="0" eaLnBrk="1" fontAlgn="base" hangingPunct="1">
        <a:spcBef>
          <a:spcPts val="800"/>
        </a:spcBef>
        <a:spcAft>
          <a:spcPct val="0"/>
        </a:spcAft>
        <a:buClr>
          <a:srgbClr val="C8D6DF"/>
        </a:buClr>
        <a:buSzPct val="126000"/>
        <a:buFont typeface="Arial" panose="020B0604020202020204" pitchFamily="34" charset="0"/>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objekt 1" descr="Danderyd_logo_75mm_CMYK_devis-01.png">
            <a:extLst>
              <a:ext uri="{FF2B5EF4-FFF2-40B4-BE49-F238E27FC236}">
                <a16:creationId xmlns:a16="http://schemas.microsoft.com/office/drawing/2014/main" id="{D3F67F30-AEA7-4A61-9C3D-11A2F20899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5725" y="952500"/>
            <a:ext cx="638968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4E639DC-A3A6-4200-86AA-945BADFFF686}"/>
              </a:ext>
            </a:extLst>
          </p:cNvPr>
          <p:cNvSpPr>
            <a:spLocks noGrp="1" noChangeArrowheads="1"/>
          </p:cNvSpPr>
          <p:nvPr>
            <p:ph type="title" idx="4294967295"/>
          </p:nvPr>
        </p:nvSpPr>
        <p:spPr>
          <a:xfrm>
            <a:off x="539750" y="483044"/>
            <a:ext cx="7772400" cy="1143000"/>
          </a:xfrm>
        </p:spPr>
        <p:txBody>
          <a:bodyPr/>
          <a:lstStyle/>
          <a:p>
            <a:pPr eaLnBrk="1" hangingPunct="1"/>
            <a:r>
              <a:rPr lang="sv-SE" altLang="sv-SE" sz="3600" dirty="0"/>
              <a:t>Inaktivitet</a:t>
            </a:r>
          </a:p>
        </p:txBody>
      </p:sp>
      <p:sp>
        <p:nvSpPr>
          <p:cNvPr id="93187" name="Rectangle 3">
            <a:extLst>
              <a:ext uri="{FF2B5EF4-FFF2-40B4-BE49-F238E27FC236}">
                <a16:creationId xmlns:a16="http://schemas.microsoft.com/office/drawing/2014/main" id="{960FDAE2-2757-4F97-AB9D-FDDCD97ADEAF}"/>
              </a:ext>
            </a:extLst>
          </p:cNvPr>
          <p:cNvSpPr>
            <a:spLocks noGrp="1" noChangeArrowheads="1"/>
          </p:cNvSpPr>
          <p:nvPr>
            <p:ph type="body" idx="4294967295"/>
          </p:nvPr>
        </p:nvSpPr>
        <p:spPr>
          <a:xfrm>
            <a:off x="1700010" y="1874993"/>
            <a:ext cx="3519689" cy="4475163"/>
          </a:xfrm>
        </p:spPr>
        <p:txBody>
          <a:bodyPr/>
          <a:lstStyle/>
          <a:p>
            <a:pPr eaLnBrk="1" hangingPunct="1"/>
            <a:r>
              <a:rPr lang="sv-SE" altLang="sv-SE" dirty="0" err="1">
                <a:latin typeface="Times New Roman" panose="02020603050405020304" pitchFamily="18" charset="0"/>
                <a:cs typeface="Times New Roman" panose="02020603050405020304" pitchFamily="18" charset="0"/>
              </a:rPr>
              <a:t>Avflackat</a:t>
            </a:r>
            <a:r>
              <a:rPr lang="sv-SE" altLang="sv-SE" dirty="0">
                <a:latin typeface="Times New Roman" panose="02020603050405020304" pitchFamily="18" charset="0"/>
                <a:cs typeface="Times New Roman" panose="02020603050405020304" pitchFamily="18" charset="0"/>
              </a:rPr>
              <a:t> känsloliv</a:t>
            </a:r>
          </a:p>
          <a:p>
            <a:pPr eaLnBrk="1" hangingPunct="1"/>
            <a:r>
              <a:rPr lang="sv-SE" altLang="sv-SE" dirty="0">
                <a:latin typeface="Times New Roman" panose="02020603050405020304" pitchFamily="18" charset="0"/>
                <a:cs typeface="Times New Roman" panose="02020603050405020304" pitchFamily="18" charset="0"/>
              </a:rPr>
              <a:t>Apati</a:t>
            </a:r>
          </a:p>
          <a:p>
            <a:pPr eaLnBrk="1" hangingPunct="1"/>
            <a:r>
              <a:rPr lang="sv-SE" altLang="sv-SE" dirty="0">
                <a:latin typeface="Times New Roman" panose="02020603050405020304" pitchFamily="18" charset="0"/>
                <a:cs typeface="Times New Roman" panose="02020603050405020304" pitchFamily="18" charset="0"/>
              </a:rPr>
              <a:t>Passivitet</a:t>
            </a:r>
          </a:p>
          <a:p>
            <a:pPr eaLnBrk="1" hangingPunct="1"/>
            <a:r>
              <a:rPr lang="sv-SE" altLang="sv-SE" dirty="0">
                <a:latin typeface="Times New Roman" panose="02020603050405020304" pitchFamily="18" charset="0"/>
                <a:cs typeface="Times New Roman" panose="02020603050405020304" pitchFamily="18" charset="0"/>
              </a:rPr>
              <a:t>Brist på spontanitet</a:t>
            </a:r>
          </a:p>
          <a:p>
            <a:pPr eaLnBrk="1" hangingPunct="1"/>
            <a:r>
              <a:rPr lang="sv-SE" altLang="sv-SE" dirty="0">
                <a:latin typeface="Times New Roman" panose="02020603050405020304" pitchFamily="18" charset="0"/>
                <a:cs typeface="Times New Roman" panose="02020603050405020304" pitchFamily="18" charset="0"/>
              </a:rPr>
              <a:t>Minskat initiativ</a:t>
            </a:r>
          </a:p>
          <a:p>
            <a:pPr eaLnBrk="1" hangingPunct="1"/>
            <a:r>
              <a:rPr lang="sv-SE" altLang="sv-SE" dirty="0">
                <a:latin typeface="Times New Roman" panose="02020603050405020304" pitchFamily="18" charset="0"/>
                <a:cs typeface="Times New Roman" panose="02020603050405020304" pitchFamily="18" charset="0"/>
              </a:rPr>
              <a:t>Långsamhet</a:t>
            </a:r>
          </a:p>
          <a:p>
            <a:pPr eaLnBrk="1" hangingPunct="1"/>
            <a:r>
              <a:rPr lang="sv-SE" altLang="sv-SE" dirty="0">
                <a:latin typeface="Times New Roman" panose="02020603050405020304" pitchFamily="18" charset="0"/>
                <a:cs typeface="Times New Roman" panose="02020603050405020304" pitchFamily="18" charset="0"/>
              </a:rPr>
              <a:t>Slöhet</a:t>
            </a:r>
          </a:p>
          <a:p>
            <a:pPr eaLnBrk="1" hangingPunct="1"/>
            <a:r>
              <a:rPr lang="sv-SE" altLang="sv-SE" dirty="0">
                <a:latin typeface="Times New Roman" panose="02020603050405020304" pitchFamily="18" charset="0"/>
                <a:cs typeface="Times New Roman" panose="02020603050405020304" pitchFamily="18" charset="0"/>
              </a:rPr>
              <a:t>Trötthet</a:t>
            </a:r>
            <a:endParaRPr lang="sv-SE" altLang="sv-SE" sz="2400" dirty="0">
              <a:latin typeface="Times New Roman" panose="02020603050405020304" pitchFamily="18" charset="0"/>
              <a:cs typeface="Times New Roman" panose="02020603050405020304" pitchFamily="18" charset="0"/>
            </a:endParaRPr>
          </a:p>
        </p:txBody>
      </p:sp>
      <p:sp>
        <p:nvSpPr>
          <p:cNvPr id="93188" name="Text Box 4">
            <a:extLst>
              <a:ext uri="{FF2B5EF4-FFF2-40B4-BE49-F238E27FC236}">
                <a16:creationId xmlns:a16="http://schemas.microsoft.com/office/drawing/2014/main" id="{93CD5FEE-4602-41C4-8E29-17E466A7D47B}"/>
              </a:ext>
            </a:extLst>
          </p:cNvPr>
          <p:cNvSpPr txBox="1">
            <a:spLocks noChangeArrowheads="1"/>
          </p:cNvSpPr>
          <p:nvPr/>
        </p:nvSpPr>
        <p:spPr bwMode="auto">
          <a:xfrm>
            <a:off x="5219700" y="1884363"/>
            <a:ext cx="30940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5" tIns="47885" rIns="92535" bIns="47885">
            <a:spAutoFit/>
          </a:bodyPr>
          <a:lstStyle>
            <a:lvl1pPr marL="284163" indent="-284163" defTabSz="8413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41375">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2800" b="1">
                <a:solidFill>
                  <a:schemeClr val="accent1"/>
                </a:solidFill>
                <a:latin typeface="Times" panose="02020603050405020304" pitchFamily="18" charset="0"/>
              </a:rPr>
              <a:t>Förlust av motivation/</a:t>
            </a:r>
          </a:p>
          <a:p>
            <a:pPr algn="ctr" eaLnBrk="1" hangingPunct="1">
              <a:spcBef>
                <a:spcPct val="0"/>
              </a:spcBef>
              <a:buClrTx/>
              <a:buFontTx/>
              <a:buNone/>
            </a:pPr>
            <a:r>
              <a:rPr lang="sv-SE" altLang="sv-SE" sz="2800" b="1">
                <a:solidFill>
                  <a:schemeClr val="accent1"/>
                </a:solidFill>
                <a:latin typeface="Times" panose="02020603050405020304" pitchFamily="18" charset="0"/>
              </a:rPr>
              <a:t>passivt beteende</a:t>
            </a:r>
          </a:p>
        </p:txBody>
      </p:sp>
      <p:pic>
        <p:nvPicPr>
          <p:cNvPr id="93189" name="Bildobjekt 1">
            <a:extLst>
              <a:ext uri="{FF2B5EF4-FFF2-40B4-BE49-F238E27FC236}">
                <a16:creationId xmlns:a16="http://schemas.microsoft.com/office/drawing/2014/main" id="{FE4B5F29-4FE2-447A-B89F-BC7E038954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3933825"/>
            <a:ext cx="374332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88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2216E88-DC60-4CB1-97A8-C98C00684D91}"/>
              </a:ext>
            </a:extLst>
          </p:cNvPr>
          <p:cNvSpPr>
            <a:spLocks noGrp="1" noChangeArrowheads="1"/>
          </p:cNvSpPr>
          <p:nvPr>
            <p:ph type="title"/>
          </p:nvPr>
        </p:nvSpPr>
        <p:spPr>
          <a:xfrm>
            <a:off x="741363" y="452485"/>
            <a:ext cx="7667625" cy="1057275"/>
          </a:xfrm>
        </p:spPr>
        <p:txBody>
          <a:bodyPr/>
          <a:lstStyle/>
          <a:p>
            <a:pPr eaLnBrk="1" hangingPunct="1"/>
            <a:r>
              <a:rPr lang="sv-SE" altLang="sv-SE" dirty="0"/>
              <a:t>Förlust av motivation och ”drive”: Igångsättning</a:t>
            </a:r>
          </a:p>
        </p:txBody>
      </p:sp>
      <p:sp>
        <p:nvSpPr>
          <p:cNvPr id="33795" name="Rectangle 3">
            <a:extLst>
              <a:ext uri="{FF2B5EF4-FFF2-40B4-BE49-F238E27FC236}">
                <a16:creationId xmlns:a16="http://schemas.microsoft.com/office/drawing/2014/main" id="{59FE2FA0-9159-4711-97FA-56BB9CC1A23A}"/>
              </a:ext>
            </a:extLst>
          </p:cNvPr>
          <p:cNvSpPr>
            <a:spLocks noGrp="1" noChangeArrowheads="1"/>
          </p:cNvSpPr>
          <p:nvPr>
            <p:ph type="body" idx="1"/>
          </p:nvPr>
        </p:nvSpPr>
        <p:spPr>
          <a:xfrm>
            <a:off x="741363" y="1854925"/>
            <a:ext cx="7632700" cy="4441099"/>
          </a:xfrm>
        </p:spPr>
        <p:txBody>
          <a:bodyPr/>
          <a:lstStyle/>
          <a:p>
            <a:pPr eaLnBrk="1" hangingPunct="1">
              <a:lnSpc>
                <a:spcPct val="90000"/>
              </a:lnSpc>
              <a:buFont typeface="Wingdings" panose="05000000000000000000" pitchFamily="2" charset="2"/>
              <a:buNone/>
            </a:pPr>
            <a:r>
              <a:rPr lang="sv-SE" altLang="sv-SE" sz="2400" b="1" dirty="0"/>
              <a:t>Hur kan vi hjälpa?</a:t>
            </a:r>
          </a:p>
          <a:p>
            <a:pPr eaLnBrk="1" hangingPunct="1">
              <a:lnSpc>
                <a:spcPct val="90000"/>
              </a:lnSpc>
            </a:pPr>
            <a:r>
              <a:rPr lang="sv-SE" altLang="sv-SE" sz="2400" dirty="0"/>
              <a:t>Schemalagda aktiviteter och rutiner</a:t>
            </a:r>
          </a:p>
          <a:p>
            <a:pPr eaLnBrk="1" hangingPunct="1">
              <a:lnSpc>
                <a:spcPct val="90000"/>
              </a:lnSpc>
            </a:pPr>
            <a:r>
              <a:rPr lang="sv-SE" altLang="sv-SE" sz="2400" dirty="0"/>
              <a:t>Aktiviteter som är eller har varit roliga / stimulerande</a:t>
            </a:r>
          </a:p>
          <a:p>
            <a:pPr eaLnBrk="1" hangingPunct="1">
              <a:lnSpc>
                <a:spcPct val="90000"/>
              </a:lnSpc>
            </a:pPr>
            <a:r>
              <a:rPr lang="sv-SE" altLang="sv-SE" sz="2400" dirty="0"/>
              <a:t>Extern hjälp att komma igång i början, sedan gradvis överflyttning av ansvar</a:t>
            </a:r>
          </a:p>
          <a:p>
            <a:pPr eaLnBrk="1" hangingPunct="1">
              <a:lnSpc>
                <a:spcPct val="90000"/>
              </a:lnSpc>
            </a:pPr>
            <a:r>
              <a:rPr lang="sv-SE" altLang="sv-SE" sz="2400" dirty="0"/>
              <a:t>Hantering av eventuell nedstämdhet: Samtalskontakt, beteendeaktivering, medicinering</a:t>
            </a:r>
          </a:p>
          <a:p>
            <a:pPr eaLnBrk="1" hangingPunct="1">
              <a:lnSpc>
                <a:spcPct val="90000"/>
              </a:lnSpc>
            </a:pPr>
            <a:r>
              <a:rPr lang="sv-SE" altLang="sv-SE" sz="2400" dirty="0"/>
              <a:t>Blir ofta bättre med tiden</a:t>
            </a:r>
          </a:p>
          <a:p>
            <a:pPr eaLnBrk="1" hangingPunct="1">
              <a:lnSpc>
                <a:spcPct val="90000"/>
              </a:lnSpc>
              <a:buFont typeface="Wingdings" panose="05000000000000000000" pitchFamily="2" charset="2"/>
              <a:buNone/>
            </a:pPr>
            <a:endParaRPr lang="sv-SE" altLang="sv-SE" sz="2400" dirty="0"/>
          </a:p>
        </p:txBody>
      </p:sp>
      <p:pic>
        <p:nvPicPr>
          <p:cNvPr id="2" name="Bildobjekt 1">
            <a:extLst>
              <a:ext uri="{FF2B5EF4-FFF2-40B4-BE49-F238E27FC236}">
                <a16:creationId xmlns:a16="http://schemas.microsoft.com/office/drawing/2014/main" id="{8FA34107-E045-4CB0-9BE3-357EB4A0F6E7}"/>
              </a:ext>
            </a:extLst>
          </p:cNvPr>
          <p:cNvPicPr>
            <a:picLocks noChangeAspect="1"/>
          </p:cNvPicPr>
          <p:nvPr/>
        </p:nvPicPr>
        <p:blipFill>
          <a:blip r:embed="rId3"/>
          <a:stretch>
            <a:fillRect/>
          </a:stretch>
        </p:blipFill>
        <p:spPr>
          <a:xfrm>
            <a:off x="6206260" y="1188710"/>
            <a:ext cx="2420130" cy="1355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ubrik 1"/>
          <p:cNvSpPr>
            <a:spLocks noGrp="1"/>
          </p:cNvSpPr>
          <p:nvPr>
            <p:ph type="title"/>
          </p:nvPr>
        </p:nvSpPr>
        <p:spPr/>
        <p:txBody>
          <a:bodyPr/>
          <a:lstStyle/>
          <a:p>
            <a:pPr eaLnBrk="1" hangingPunct="1"/>
            <a:r>
              <a:rPr lang="sv-SE"/>
              <a:t>Behandling och bemötande</a:t>
            </a:r>
          </a:p>
        </p:txBody>
      </p:sp>
      <p:sp>
        <p:nvSpPr>
          <p:cNvPr id="131075" name="Platshållare för innehåll 2"/>
          <p:cNvSpPr>
            <a:spLocks noGrp="1"/>
          </p:cNvSpPr>
          <p:nvPr>
            <p:ph idx="1"/>
          </p:nvPr>
        </p:nvSpPr>
        <p:spPr>
          <a:xfrm>
            <a:off x="395288" y="1711326"/>
            <a:ext cx="8229600" cy="4525963"/>
          </a:xfrm>
        </p:spPr>
        <p:txBody>
          <a:bodyPr/>
          <a:lstStyle/>
          <a:p>
            <a:pPr eaLnBrk="1" hangingPunct="1"/>
            <a:r>
              <a:rPr lang="sv-SE" sz="2400" b="1" dirty="0" err="1">
                <a:sym typeface="Wingdings" pitchFamily="2" charset="2"/>
              </a:rPr>
              <a:t>Psykoedukation</a:t>
            </a:r>
            <a:r>
              <a:rPr lang="sv-SE" sz="2400" dirty="0">
                <a:sym typeface="Wingdings" pitchFamily="2" charset="2"/>
              </a:rPr>
              <a:t>: </a:t>
            </a:r>
            <a:r>
              <a:rPr lang="sv-SE" dirty="0">
                <a:sym typeface="Wingdings" pitchFamily="2" charset="2"/>
              </a:rPr>
              <a:t>Få patient att förstå kedjan av händelser, benämn det som händer och förstå </a:t>
            </a:r>
            <a:r>
              <a:rPr lang="sv-SE" i="1" dirty="0">
                <a:sym typeface="Wingdings" pitchFamily="2" charset="2"/>
              </a:rPr>
              <a:t>funktionen</a:t>
            </a:r>
            <a:r>
              <a:rPr lang="sv-SE" dirty="0">
                <a:sym typeface="Wingdings" pitchFamily="2" charset="2"/>
              </a:rPr>
              <a:t> av beteendet (den strategi som patienten har tillgång till för att klara jobbiga situationer)</a:t>
            </a:r>
          </a:p>
          <a:p>
            <a:pPr eaLnBrk="1" hangingPunct="1"/>
            <a:r>
              <a:rPr lang="sv-SE" sz="2400" b="1" dirty="0">
                <a:sym typeface="Wingdings" pitchFamily="2" charset="2"/>
              </a:rPr>
              <a:t>Mål</a:t>
            </a:r>
            <a:r>
              <a:rPr lang="sv-SE" sz="2400" dirty="0">
                <a:sym typeface="Wingdings" pitchFamily="2" charset="2"/>
              </a:rPr>
              <a:t>: </a:t>
            </a:r>
            <a:r>
              <a:rPr lang="sv-SE" dirty="0">
                <a:sym typeface="Wingdings" pitchFamily="2" charset="2"/>
              </a:rPr>
              <a:t>Identifiera risksituationer, upptäcka tidiga tecken på uppvarvning, bryta kedjan så tidigt som möjligt, träna på alternativa beteenden</a:t>
            </a:r>
          </a:p>
          <a:p>
            <a:pPr eaLnBrk="1" hangingPunct="1"/>
            <a:r>
              <a:rPr lang="sv-SE" sz="2400" b="1" dirty="0">
                <a:sym typeface="Wingdings" pitchFamily="2" charset="2"/>
              </a:rPr>
              <a:t>Terapeutisk metod</a:t>
            </a:r>
            <a:r>
              <a:rPr lang="sv-SE" sz="2400" dirty="0">
                <a:sym typeface="Wingdings" pitchFamily="2" charset="2"/>
              </a:rPr>
              <a:t>: </a:t>
            </a:r>
            <a:r>
              <a:rPr lang="sv-SE" dirty="0">
                <a:sym typeface="Wingdings" pitchFamily="2" charset="2"/>
              </a:rPr>
              <a:t>Skapa bra allians, bekräfta svårigheterna, undersök tillsammans (undvik konfrontation), hjälp att nå ökad acceptans</a:t>
            </a:r>
          </a:p>
          <a:p>
            <a:pPr eaLnBrk="1" hangingPunct="1"/>
            <a:r>
              <a:rPr lang="sv-SE" sz="2400" b="1" dirty="0"/>
              <a:t>Metakognitiv metod</a:t>
            </a:r>
            <a:r>
              <a:rPr lang="sv-SE" sz="2400" dirty="0"/>
              <a:t>: </a:t>
            </a:r>
            <a:r>
              <a:rPr lang="sv-SE" dirty="0"/>
              <a:t>Stopp! Tänk! Handla! </a:t>
            </a:r>
          </a:p>
          <a:p>
            <a:pPr eaLnBrk="1" hangingPunct="1"/>
            <a:endParaRPr lang="sv-SE" dirty="0"/>
          </a:p>
        </p:txBody>
      </p:sp>
      <p:pic>
        <p:nvPicPr>
          <p:cNvPr id="131076" name="Picture 4" descr="MC900017199[1]"/>
          <p:cNvPicPr>
            <a:picLocks noChangeAspect="1" noChangeArrowheads="1"/>
          </p:cNvPicPr>
          <p:nvPr/>
        </p:nvPicPr>
        <p:blipFill>
          <a:blip r:embed="rId2" cstate="print"/>
          <a:srcRect/>
          <a:stretch>
            <a:fillRect/>
          </a:stretch>
        </p:blipFill>
        <p:spPr bwMode="auto">
          <a:xfrm>
            <a:off x="7002463" y="5084764"/>
            <a:ext cx="792162" cy="1196975"/>
          </a:xfrm>
          <a:prstGeom prst="rect">
            <a:avLst/>
          </a:prstGeom>
          <a:noFill/>
          <a:ln w="9525">
            <a:noFill/>
            <a:miter lim="800000"/>
            <a:headEnd/>
            <a:tailEnd/>
          </a:ln>
        </p:spPr>
      </p:pic>
    </p:spTree>
    <p:extLst>
      <p:ext uri="{BB962C8B-B14F-4D97-AF65-F5344CB8AC3E}">
        <p14:creationId xmlns:p14="http://schemas.microsoft.com/office/powerpoint/2010/main" val="299854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ubrik 1"/>
          <p:cNvSpPr>
            <a:spLocks noGrp="1"/>
          </p:cNvSpPr>
          <p:nvPr>
            <p:ph type="title"/>
          </p:nvPr>
        </p:nvSpPr>
        <p:spPr/>
        <p:txBody>
          <a:bodyPr/>
          <a:lstStyle/>
          <a:p>
            <a:pPr eaLnBrk="1" hangingPunct="1"/>
            <a:r>
              <a:rPr lang="sv-SE" sz="3600"/>
              <a:t>Stopp-Tänk-Handla</a:t>
            </a:r>
          </a:p>
        </p:txBody>
      </p:sp>
      <p:sp>
        <p:nvSpPr>
          <p:cNvPr id="142339" name="Platshållare för innehåll 2"/>
          <p:cNvSpPr>
            <a:spLocks noGrp="1"/>
          </p:cNvSpPr>
          <p:nvPr>
            <p:ph idx="1"/>
          </p:nvPr>
        </p:nvSpPr>
        <p:spPr>
          <a:xfrm>
            <a:off x="4501368" y="1557739"/>
            <a:ext cx="4612996" cy="4491038"/>
          </a:xfrm>
        </p:spPr>
        <p:txBody>
          <a:bodyPr>
            <a:normAutofit fontScale="92500"/>
          </a:bodyPr>
          <a:lstStyle/>
          <a:p>
            <a:pPr>
              <a:spcBef>
                <a:spcPts val="600"/>
              </a:spcBef>
              <a:spcAft>
                <a:spcPts val="600"/>
              </a:spcAft>
              <a:buFont typeface="Wingdings" panose="05000000000000000000" pitchFamily="2" charset="2"/>
              <a:buChar char="ü"/>
            </a:pPr>
            <a:r>
              <a:rPr lang="sv-SE" sz="2400" dirty="0">
                <a:solidFill>
                  <a:srgbClr val="FF0000"/>
                </a:solidFill>
              </a:rPr>
              <a:t>Uppmärksamma problem </a:t>
            </a:r>
          </a:p>
          <a:p>
            <a:pPr>
              <a:spcBef>
                <a:spcPts val="600"/>
              </a:spcBef>
              <a:spcAft>
                <a:spcPts val="600"/>
              </a:spcAft>
              <a:buFont typeface="Wingdings" panose="05000000000000000000" pitchFamily="2" charset="2"/>
              <a:buChar char="ü"/>
            </a:pPr>
            <a:r>
              <a:rPr lang="sv-SE" sz="2400" dirty="0">
                <a:solidFill>
                  <a:srgbClr val="FFC000"/>
                </a:solidFill>
              </a:rPr>
              <a:t>Definiera problem </a:t>
            </a:r>
          </a:p>
          <a:p>
            <a:pPr lvl="1">
              <a:spcBef>
                <a:spcPts val="600"/>
              </a:spcBef>
              <a:spcAft>
                <a:spcPts val="600"/>
              </a:spcAft>
              <a:buFont typeface="Wingdings" panose="05000000000000000000" pitchFamily="2" charset="2"/>
              <a:buChar char="ü"/>
            </a:pPr>
            <a:r>
              <a:rPr lang="sv-SE" sz="2000" dirty="0">
                <a:solidFill>
                  <a:srgbClr val="FFC000"/>
                </a:solidFill>
              </a:rPr>
              <a:t>Beskriva problem med egna ord</a:t>
            </a:r>
          </a:p>
          <a:p>
            <a:pPr lvl="1">
              <a:spcBef>
                <a:spcPts val="600"/>
              </a:spcBef>
              <a:spcAft>
                <a:spcPts val="600"/>
              </a:spcAft>
              <a:buFont typeface="Wingdings" panose="05000000000000000000" pitchFamily="2" charset="2"/>
              <a:buChar char="ü"/>
            </a:pPr>
            <a:r>
              <a:rPr lang="sv-SE" sz="2000" dirty="0">
                <a:solidFill>
                  <a:srgbClr val="FFC000"/>
                </a:solidFill>
              </a:rPr>
              <a:t>Hitta olika lösningar på problemet</a:t>
            </a:r>
          </a:p>
          <a:p>
            <a:pPr lvl="1">
              <a:spcBef>
                <a:spcPts val="600"/>
              </a:spcBef>
              <a:spcAft>
                <a:spcPts val="600"/>
              </a:spcAft>
              <a:buFont typeface="Wingdings" panose="05000000000000000000" pitchFamily="2" charset="2"/>
              <a:buChar char="ü"/>
            </a:pPr>
            <a:r>
              <a:rPr lang="sv-SE" sz="2000" dirty="0">
                <a:solidFill>
                  <a:srgbClr val="FFC000"/>
                </a:solidFill>
              </a:rPr>
              <a:t>Granska o utvärdera nyttan och genomförbarhet för varje förslag</a:t>
            </a:r>
          </a:p>
          <a:p>
            <a:pPr lvl="1">
              <a:spcBef>
                <a:spcPts val="600"/>
              </a:spcBef>
              <a:spcAft>
                <a:spcPts val="600"/>
              </a:spcAft>
              <a:buFont typeface="Wingdings" panose="05000000000000000000" pitchFamily="2" charset="2"/>
              <a:buChar char="ü"/>
            </a:pPr>
            <a:r>
              <a:rPr lang="sv-SE" sz="2000" dirty="0">
                <a:solidFill>
                  <a:srgbClr val="FFC000"/>
                </a:solidFill>
              </a:rPr>
              <a:t>Fatta beslut</a:t>
            </a:r>
          </a:p>
          <a:p>
            <a:pPr>
              <a:spcBef>
                <a:spcPts val="600"/>
              </a:spcBef>
              <a:spcAft>
                <a:spcPts val="600"/>
              </a:spcAft>
              <a:buFont typeface="Wingdings" panose="05000000000000000000" pitchFamily="2" charset="2"/>
              <a:buChar char="ü"/>
            </a:pPr>
            <a:r>
              <a:rPr lang="sv-SE" sz="2400" dirty="0">
                <a:solidFill>
                  <a:srgbClr val="00B050"/>
                </a:solidFill>
              </a:rPr>
              <a:t>Genomför lösning</a:t>
            </a:r>
          </a:p>
          <a:p>
            <a:pPr>
              <a:lnSpc>
                <a:spcPct val="120000"/>
              </a:lnSpc>
              <a:spcBef>
                <a:spcPts val="600"/>
              </a:spcBef>
              <a:spcAft>
                <a:spcPts val="600"/>
              </a:spcAft>
              <a:buFont typeface="Wingdings" panose="05000000000000000000" pitchFamily="2" charset="2"/>
              <a:buChar char="ü"/>
            </a:pPr>
            <a:r>
              <a:rPr lang="sv-SE" sz="2400" dirty="0"/>
              <a:t>Utvärdera effekten av vald lösning</a:t>
            </a:r>
          </a:p>
          <a:p>
            <a:pPr marL="457177" indent="-457177">
              <a:lnSpc>
                <a:spcPct val="120000"/>
              </a:lnSpc>
              <a:spcBef>
                <a:spcPts val="600"/>
              </a:spcBef>
              <a:spcAft>
                <a:spcPts val="600"/>
              </a:spcAft>
              <a:buNone/>
            </a:pPr>
            <a:r>
              <a:rPr lang="sv-SE" sz="2400" dirty="0"/>
              <a:t>	</a:t>
            </a:r>
          </a:p>
        </p:txBody>
      </p:sp>
      <p:grpSp>
        <p:nvGrpSpPr>
          <p:cNvPr id="3" name="Grupp 2"/>
          <p:cNvGrpSpPr/>
          <p:nvPr/>
        </p:nvGrpSpPr>
        <p:grpSpPr>
          <a:xfrm>
            <a:off x="357447" y="1446414"/>
            <a:ext cx="4073237" cy="4601415"/>
            <a:chOff x="35496" y="963068"/>
            <a:chExt cx="4422160" cy="5084762"/>
          </a:xfrm>
        </p:grpSpPr>
        <p:pic>
          <p:nvPicPr>
            <p:cNvPr id="5" name="Picture 4" descr="MC900017199[1]"/>
            <p:cNvPicPr>
              <a:picLocks noChangeAspect="1" noChangeArrowheads="1"/>
            </p:cNvPicPr>
            <p:nvPr/>
          </p:nvPicPr>
          <p:blipFill>
            <a:blip r:embed="rId3" cstate="print"/>
            <a:srcRect/>
            <a:stretch>
              <a:fillRect/>
            </a:stretch>
          </p:blipFill>
          <p:spPr>
            <a:xfrm>
              <a:off x="35496" y="963068"/>
              <a:ext cx="2638425" cy="5084762"/>
            </a:xfrm>
            <a:prstGeom prst="rect">
              <a:avLst/>
            </a:prstGeom>
          </p:spPr>
        </p:pic>
        <p:sp>
          <p:nvSpPr>
            <p:cNvPr id="6" name="textruta 6"/>
            <p:cNvSpPr txBox="1">
              <a:spLocks noChangeArrowheads="1"/>
            </p:cNvSpPr>
            <p:nvPr/>
          </p:nvSpPr>
          <p:spPr bwMode="auto">
            <a:xfrm>
              <a:off x="2411760" y="2769776"/>
              <a:ext cx="2045896" cy="2822882"/>
            </a:xfrm>
            <a:prstGeom prst="rect">
              <a:avLst/>
            </a:prstGeom>
            <a:noFill/>
            <a:ln w="9525">
              <a:noFill/>
              <a:miter lim="800000"/>
              <a:headEnd/>
              <a:tailEnd/>
            </a:ln>
          </p:spPr>
          <p:txBody>
            <a:bodyPr wrap="square">
              <a:spAutoFit/>
            </a:bodyPr>
            <a:lstStyle/>
            <a:p>
              <a:pPr defTabSz="914353" hangingPunct="1"/>
              <a:r>
                <a:rPr lang="sv-SE" sz="3200" dirty="0">
                  <a:solidFill>
                    <a:sysClr val="windowText" lastClr="000000"/>
                  </a:solidFill>
                </a:rPr>
                <a:t>STOPP</a:t>
              </a:r>
            </a:p>
            <a:p>
              <a:pPr defTabSz="914353" hangingPunct="1"/>
              <a:endParaRPr lang="sv-SE" sz="3200" dirty="0">
                <a:solidFill>
                  <a:sysClr val="windowText" lastClr="000000"/>
                </a:solidFill>
              </a:endParaRPr>
            </a:p>
            <a:p>
              <a:pPr defTabSz="914353" hangingPunct="1"/>
              <a:r>
                <a:rPr lang="sv-SE" sz="3200" dirty="0">
                  <a:solidFill>
                    <a:sysClr val="windowText" lastClr="000000"/>
                  </a:solidFill>
                </a:rPr>
                <a:t>TÄNK</a:t>
              </a:r>
            </a:p>
            <a:p>
              <a:pPr defTabSz="914353" hangingPunct="1"/>
              <a:endParaRPr lang="sv-SE" sz="3200" dirty="0">
                <a:solidFill>
                  <a:sysClr val="windowText" lastClr="000000"/>
                </a:solidFill>
              </a:endParaRPr>
            </a:p>
            <a:p>
              <a:pPr defTabSz="914353" hangingPunct="1"/>
              <a:r>
                <a:rPr lang="sv-SE" sz="3200" dirty="0">
                  <a:solidFill>
                    <a:sysClr val="windowText" lastClr="000000"/>
                  </a:solidFill>
                </a:rPr>
                <a:t>HANDLA</a:t>
              </a:r>
            </a:p>
          </p:txBody>
        </p:sp>
      </p:grpSp>
    </p:spTree>
    <p:extLst>
      <p:ext uri="{BB962C8B-B14F-4D97-AF65-F5344CB8AC3E}">
        <p14:creationId xmlns:p14="http://schemas.microsoft.com/office/powerpoint/2010/main" val="427297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ubrik 3"/>
          <p:cNvSpPr>
            <a:spLocks noGrp="1"/>
          </p:cNvSpPr>
          <p:nvPr>
            <p:ph type="title"/>
          </p:nvPr>
        </p:nvSpPr>
        <p:spPr/>
        <p:txBody>
          <a:bodyPr/>
          <a:lstStyle/>
          <a:p>
            <a:pPr eaLnBrk="1" hangingPunct="1"/>
            <a:r>
              <a:rPr lang="sv-SE" altLang="sv-SE" sz="3600" dirty="0"/>
              <a:t>Vanligt hinder: </a:t>
            </a:r>
            <a:br>
              <a:rPr lang="sv-SE" altLang="sv-SE" sz="3600" dirty="0"/>
            </a:br>
            <a:r>
              <a:rPr lang="sv-SE" altLang="sv-SE" sz="3600" dirty="0"/>
              <a:t>Bristande affektreglering</a:t>
            </a:r>
          </a:p>
        </p:txBody>
      </p:sp>
      <p:sp>
        <p:nvSpPr>
          <p:cNvPr id="5" name="Platshållare för innehåll 4"/>
          <p:cNvSpPr>
            <a:spLocks noGrp="1"/>
          </p:cNvSpPr>
          <p:nvPr>
            <p:ph idx="1"/>
          </p:nvPr>
        </p:nvSpPr>
        <p:spPr>
          <a:xfrm>
            <a:off x="457200" y="1484784"/>
            <a:ext cx="8229600" cy="5373216"/>
          </a:xfrm>
        </p:spPr>
        <p:txBody>
          <a:bodyPr rtlCol="0">
            <a:normAutofit fontScale="47500" lnSpcReduction="20000"/>
          </a:bodyPr>
          <a:lstStyle/>
          <a:p>
            <a:pPr fontAlgn="auto">
              <a:spcAft>
                <a:spcPts val="0"/>
              </a:spcAft>
              <a:defRPr/>
            </a:pPr>
            <a:r>
              <a:rPr lang="sv-SE" sz="3399" dirty="0"/>
              <a:t>Kan vara relaterat till</a:t>
            </a:r>
          </a:p>
          <a:p>
            <a:pPr lvl="1" fontAlgn="auto">
              <a:spcAft>
                <a:spcPts val="0"/>
              </a:spcAft>
              <a:defRPr/>
            </a:pPr>
            <a:r>
              <a:rPr lang="sv-SE" sz="3399" dirty="0"/>
              <a:t>Skadan</a:t>
            </a:r>
          </a:p>
          <a:p>
            <a:pPr lvl="1" fontAlgn="auto">
              <a:spcAft>
                <a:spcPts val="0"/>
              </a:spcAft>
              <a:defRPr/>
            </a:pPr>
            <a:r>
              <a:rPr lang="sv-SE" sz="3399" dirty="0"/>
              <a:t>Situationen</a:t>
            </a:r>
          </a:p>
          <a:p>
            <a:pPr lvl="1" fontAlgn="auto">
              <a:spcAft>
                <a:spcPts val="0"/>
              </a:spcAft>
              <a:defRPr/>
            </a:pPr>
            <a:r>
              <a:rPr lang="sv-SE" sz="3399" dirty="0"/>
              <a:t>Tidigare psykiatrisk sjuklighet</a:t>
            </a:r>
          </a:p>
          <a:p>
            <a:pPr lvl="1" fontAlgn="auto">
              <a:spcAft>
                <a:spcPts val="0"/>
              </a:spcAft>
              <a:defRPr/>
            </a:pPr>
            <a:r>
              <a:rPr lang="sv-SE" sz="3399" dirty="0"/>
              <a:t>Premorbida personlighetsfaktorer</a:t>
            </a:r>
          </a:p>
          <a:p>
            <a:pPr fontAlgn="auto">
              <a:spcAft>
                <a:spcPts val="0"/>
              </a:spcAft>
              <a:defRPr/>
            </a:pPr>
            <a:r>
              <a:rPr lang="sv-SE" sz="3399" dirty="0"/>
              <a:t>Försvårar anpassningen och påverkar såväl behandlingsdeltagande som utfall</a:t>
            </a:r>
          </a:p>
          <a:p>
            <a:pPr fontAlgn="auto">
              <a:spcAft>
                <a:spcPts val="0"/>
              </a:spcAft>
              <a:defRPr/>
            </a:pPr>
            <a:r>
              <a:rPr lang="sv-SE" sz="3399" dirty="0"/>
              <a:t>Bedöms vanligen av teamets psykolog och läkare, underbyggt av information och iakttagelser från övriga teammedlemmar</a:t>
            </a:r>
          </a:p>
          <a:p>
            <a:pPr fontAlgn="auto">
              <a:spcAft>
                <a:spcPts val="0"/>
              </a:spcAft>
              <a:defRPr/>
            </a:pPr>
            <a:r>
              <a:rPr lang="sv-SE" sz="3399" dirty="0"/>
              <a:t>Behandling beroende på underliggande orsak</a:t>
            </a:r>
          </a:p>
          <a:p>
            <a:pPr fontAlgn="auto">
              <a:spcAft>
                <a:spcPts val="0"/>
              </a:spcAft>
              <a:defRPr/>
            </a:pPr>
            <a:endParaRPr lang="sv-SE" dirty="0"/>
          </a:p>
          <a:p>
            <a:pPr>
              <a:buNone/>
              <a:defRPr/>
            </a:pPr>
            <a:r>
              <a:rPr lang="sv-SE" sz="4400" b="1" dirty="0"/>
              <a:t>Situation   </a:t>
            </a:r>
            <a:r>
              <a:rPr lang="sv-SE" sz="4400" b="1" dirty="0">
                <a:sym typeface="Wingdings" pitchFamily="2" charset="2"/>
              </a:rPr>
              <a:t>   Reaktion      Aktion    Konsekvens</a:t>
            </a:r>
          </a:p>
          <a:p>
            <a:pPr>
              <a:buNone/>
              <a:defRPr/>
            </a:pPr>
            <a:r>
              <a:rPr lang="sv-SE" dirty="0">
                <a:sym typeface="Wingdings" pitchFamily="2" charset="2"/>
              </a:rPr>
              <a:t> FÅR NEGATIV       	                     BLIR ARG, 		PROTESTERAR     = ÅNGEST MINSKAR</a:t>
            </a:r>
          </a:p>
          <a:p>
            <a:pPr>
              <a:buNone/>
              <a:defRPr/>
            </a:pPr>
            <a:r>
              <a:rPr lang="sv-SE" dirty="0">
                <a:sym typeface="Wingdings" pitchFamily="2" charset="2"/>
              </a:rPr>
              <a:t>FEEDBACK 							ÄMNET LÄMNAS</a:t>
            </a:r>
          </a:p>
          <a:p>
            <a:pPr>
              <a:buNone/>
              <a:defRPr/>
            </a:pPr>
            <a:r>
              <a:rPr lang="sv-SE" dirty="0">
                <a:sym typeface="Wingdings" pitchFamily="2" charset="2"/>
              </a:rPr>
              <a:t>	</a:t>
            </a:r>
          </a:p>
          <a:p>
            <a:pPr>
              <a:buNone/>
              <a:defRPr/>
            </a:pPr>
            <a:r>
              <a:rPr lang="sv-SE" dirty="0">
                <a:sym typeface="Wingdings" pitchFamily="2" charset="2"/>
              </a:rPr>
              <a:t>						</a:t>
            </a:r>
          </a:p>
          <a:p>
            <a:pPr>
              <a:buNone/>
              <a:defRPr/>
            </a:pPr>
            <a:r>
              <a:rPr lang="sv-SE" dirty="0">
                <a:sym typeface="Wingdings" pitchFamily="2" charset="2"/>
              </a:rPr>
              <a:t>		</a:t>
            </a:r>
          </a:p>
          <a:p>
            <a:pPr fontAlgn="auto">
              <a:spcAft>
                <a:spcPts val="0"/>
              </a:spcAft>
              <a:defRPr/>
            </a:pPr>
            <a:endParaRPr lang="sv-SE" dirty="0"/>
          </a:p>
          <a:p>
            <a:pPr fontAlgn="auto">
              <a:spcAft>
                <a:spcPts val="0"/>
              </a:spcAft>
              <a:defRPr/>
            </a:pPr>
            <a:endParaRPr lang="sv-SE" dirty="0"/>
          </a:p>
        </p:txBody>
      </p:sp>
      <p:pic>
        <p:nvPicPr>
          <p:cNvPr id="4" name="Bildobjekt 3" descr="flightfight1.jpg"/>
          <p:cNvPicPr>
            <a:picLocks noChangeAspect="1"/>
          </p:cNvPicPr>
          <p:nvPr/>
        </p:nvPicPr>
        <p:blipFill>
          <a:blip r:embed="rId2" cstate="print"/>
          <a:srcRect/>
          <a:stretch>
            <a:fillRect/>
          </a:stretch>
        </p:blipFill>
        <p:spPr bwMode="auto">
          <a:xfrm>
            <a:off x="6774211" y="5113388"/>
            <a:ext cx="1296144" cy="1131203"/>
          </a:xfrm>
          <a:prstGeom prst="rect">
            <a:avLst/>
          </a:prstGeom>
          <a:noFill/>
          <a:ln w="9525">
            <a:noFill/>
            <a:miter lim="800000"/>
            <a:headEnd/>
            <a:tailEnd/>
          </a:ln>
        </p:spPr>
      </p:pic>
    </p:spTree>
    <p:extLst>
      <p:ext uri="{BB962C8B-B14F-4D97-AF65-F5344CB8AC3E}">
        <p14:creationId xmlns:p14="http://schemas.microsoft.com/office/powerpoint/2010/main" val="323611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Line 2">
            <a:extLst>
              <a:ext uri="{FF2B5EF4-FFF2-40B4-BE49-F238E27FC236}">
                <a16:creationId xmlns:a16="http://schemas.microsoft.com/office/drawing/2014/main" id="{7693B0E6-6133-475C-B4D3-42E2E90C9644}"/>
              </a:ext>
            </a:extLst>
          </p:cNvPr>
          <p:cNvSpPr>
            <a:spLocks noChangeShapeType="1"/>
          </p:cNvSpPr>
          <p:nvPr/>
        </p:nvSpPr>
        <p:spPr bwMode="auto">
          <a:xfrm>
            <a:off x="492125" y="6248400"/>
            <a:ext cx="7385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sv-SE"/>
          </a:p>
        </p:txBody>
      </p:sp>
      <p:sp>
        <p:nvSpPr>
          <p:cNvPr id="101379" name="Freeform 9">
            <a:extLst>
              <a:ext uri="{FF2B5EF4-FFF2-40B4-BE49-F238E27FC236}">
                <a16:creationId xmlns:a16="http://schemas.microsoft.com/office/drawing/2014/main" id="{3DAD802E-C6D4-4897-A0C8-98381D0D6992}"/>
              </a:ext>
            </a:extLst>
          </p:cNvPr>
          <p:cNvSpPr>
            <a:spLocks/>
          </p:cNvSpPr>
          <p:nvPr/>
        </p:nvSpPr>
        <p:spPr bwMode="auto">
          <a:xfrm>
            <a:off x="446088" y="2057400"/>
            <a:ext cx="4548187" cy="4114800"/>
          </a:xfrm>
          <a:custGeom>
            <a:avLst/>
            <a:gdLst>
              <a:gd name="T0" fmla="*/ 2147483646 w 3104"/>
              <a:gd name="T1" fmla="*/ 0 h 2808"/>
              <a:gd name="T2" fmla="*/ 2147483646 w 3104"/>
              <a:gd name="T3" fmla="*/ 2147483646 h 2808"/>
              <a:gd name="T4" fmla="*/ 2147483646 w 3104"/>
              <a:gd name="T5" fmla="*/ 2147483646 h 2808"/>
              <a:gd name="T6" fmla="*/ 2147483646 w 3104"/>
              <a:gd name="T7" fmla="*/ 2147483646 h 2808"/>
              <a:gd name="T8" fmla="*/ 2147483646 w 3104"/>
              <a:gd name="T9" fmla="*/ 2147483646 h 2808"/>
              <a:gd name="T10" fmla="*/ 0 60000 65536"/>
              <a:gd name="T11" fmla="*/ 0 60000 65536"/>
              <a:gd name="T12" fmla="*/ 0 60000 65536"/>
              <a:gd name="T13" fmla="*/ 0 60000 65536"/>
              <a:gd name="T14" fmla="*/ 0 60000 65536"/>
              <a:gd name="T15" fmla="*/ 0 w 3104"/>
              <a:gd name="T16" fmla="*/ 0 h 2808"/>
              <a:gd name="T17" fmla="*/ 3104 w 3104"/>
              <a:gd name="T18" fmla="*/ 2808 h 2808"/>
            </a:gdLst>
            <a:ahLst/>
            <a:cxnLst>
              <a:cxn ang="T10">
                <a:pos x="T0" y="T1"/>
              </a:cxn>
              <a:cxn ang="T11">
                <a:pos x="T2" y="T3"/>
              </a:cxn>
              <a:cxn ang="T12">
                <a:pos x="T4" y="T5"/>
              </a:cxn>
              <a:cxn ang="T13">
                <a:pos x="T6" y="T7"/>
              </a:cxn>
              <a:cxn ang="T14">
                <a:pos x="T8" y="T9"/>
              </a:cxn>
            </a:cxnLst>
            <a:rect l="T15" t="T16" r="T17" b="T18"/>
            <a:pathLst>
              <a:path w="3104" h="2808">
                <a:moveTo>
                  <a:pt x="128" y="0"/>
                </a:moveTo>
                <a:cubicBezTo>
                  <a:pt x="64" y="996"/>
                  <a:pt x="0" y="1992"/>
                  <a:pt x="32" y="2400"/>
                </a:cubicBezTo>
                <a:cubicBezTo>
                  <a:pt x="64" y="2808"/>
                  <a:pt x="136" y="2632"/>
                  <a:pt x="320" y="2448"/>
                </a:cubicBezTo>
                <a:cubicBezTo>
                  <a:pt x="504" y="2264"/>
                  <a:pt x="672" y="1600"/>
                  <a:pt x="1136" y="1296"/>
                </a:cubicBezTo>
                <a:cubicBezTo>
                  <a:pt x="1600" y="992"/>
                  <a:pt x="2352" y="808"/>
                  <a:pt x="3104" y="624"/>
                </a:cubicBezTo>
              </a:path>
            </a:pathLst>
          </a:custGeom>
          <a:noFill/>
          <a:ln w="381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a:p>
        </p:txBody>
      </p:sp>
      <p:sp>
        <p:nvSpPr>
          <p:cNvPr id="101380" name="Line 10">
            <a:extLst>
              <a:ext uri="{FF2B5EF4-FFF2-40B4-BE49-F238E27FC236}">
                <a16:creationId xmlns:a16="http://schemas.microsoft.com/office/drawing/2014/main" id="{49EE7AC3-A092-4FA9-BA95-AC6688E89C93}"/>
              </a:ext>
            </a:extLst>
          </p:cNvPr>
          <p:cNvSpPr>
            <a:spLocks noChangeShapeType="1"/>
          </p:cNvSpPr>
          <p:nvPr/>
        </p:nvSpPr>
        <p:spPr bwMode="auto">
          <a:xfrm flipV="1">
            <a:off x="4994275" y="2286000"/>
            <a:ext cx="2109788" cy="6858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01381" name="Line 11">
            <a:extLst>
              <a:ext uri="{FF2B5EF4-FFF2-40B4-BE49-F238E27FC236}">
                <a16:creationId xmlns:a16="http://schemas.microsoft.com/office/drawing/2014/main" id="{E3366E92-3E66-417D-BC0C-761C4B7B3A29}"/>
              </a:ext>
            </a:extLst>
          </p:cNvPr>
          <p:cNvSpPr>
            <a:spLocks noChangeShapeType="1"/>
          </p:cNvSpPr>
          <p:nvPr/>
        </p:nvSpPr>
        <p:spPr bwMode="auto">
          <a:xfrm flipV="1">
            <a:off x="5064125" y="2514600"/>
            <a:ext cx="2181225" cy="4572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01382" name="Line 12">
            <a:extLst>
              <a:ext uri="{FF2B5EF4-FFF2-40B4-BE49-F238E27FC236}">
                <a16:creationId xmlns:a16="http://schemas.microsoft.com/office/drawing/2014/main" id="{5E708995-87B4-4CEF-B462-632FFCAA6173}"/>
              </a:ext>
            </a:extLst>
          </p:cNvPr>
          <p:cNvSpPr>
            <a:spLocks noChangeShapeType="1"/>
          </p:cNvSpPr>
          <p:nvPr/>
        </p:nvSpPr>
        <p:spPr bwMode="auto">
          <a:xfrm flipV="1">
            <a:off x="4994275" y="2819400"/>
            <a:ext cx="2320925" cy="1524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01383" name="Text Box 13">
            <a:extLst>
              <a:ext uri="{FF2B5EF4-FFF2-40B4-BE49-F238E27FC236}">
                <a16:creationId xmlns:a16="http://schemas.microsoft.com/office/drawing/2014/main" id="{2DD25E8E-6C3B-4460-8F8F-8C157F2633BF}"/>
              </a:ext>
            </a:extLst>
          </p:cNvPr>
          <p:cNvSpPr txBox="1">
            <a:spLocks noChangeArrowheads="1"/>
          </p:cNvSpPr>
          <p:nvPr/>
        </p:nvSpPr>
        <p:spPr bwMode="auto">
          <a:xfrm>
            <a:off x="703263" y="160020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200" b="1">
                <a:solidFill>
                  <a:srgbClr val="327C7F"/>
                </a:solidFill>
                <a:latin typeface="Times New Roman" panose="02020603050405020304" pitchFamily="18" charset="0"/>
              </a:rPr>
              <a:t>Chock</a:t>
            </a:r>
            <a:endParaRPr lang="sv-SE" altLang="sv-SE" sz="1200">
              <a:solidFill>
                <a:srgbClr val="327C7F"/>
              </a:solidFill>
              <a:latin typeface="Times New Roman" panose="02020603050405020304" pitchFamily="18" charset="0"/>
            </a:endParaRPr>
          </a:p>
          <a:p>
            <a:pPr algn="ctr" eaLnBrk="1" hangingPunct="1">
              <a:spcBef>
                <a:spcPct val="0"/>
              </a:spcBef>
              <a:buClrTx/>
              <a:buFontTx/>
              <a:buNone/>
            </a:pPr>
            <a:r>
              <a:rPr lang="sv-SE" altLang="sv-SE" sz="1200">
                <a:solidFill>
                  <a:srgbClr val="327C7F"/>
                </a:solidFill>
                <a:latin typeface="Times New Roman" panose="02020603050405020304" pitchFamily="18" charset="0"/>
              </a:rPr>
              <a:t>Tacksam att </a:t>
            </a:r>
          </a:p>
          <a:p>
            <a:pPr algn="ctr" eaLnBrk="1" hangingPunct="1">
              <a:spcBef>
                <a:spcPct val="0"/>
              </a:spcBef>
              <a:buClrTx/>
              <a:buFontTx/>
              <a:buNone/>
            </a:pPr>
            <a:r>
              <a:rPr lang="sv-SE" altLang="sv-SE" sz="1200">
                <a:solidFill>
                  <a:srgbClr val="327C7F"/>
                </a:solidFill>
                <a:latin typeface="Times New Roman" panose="02020603050405020304" pitchFamily="18" charset="0"/>
              </a:rPr>
              <a:t>man har överlevt</a:t>
            </a:r>
            <a:endParaRPr lang="sv-SE" altLang="sv-SE" sz="2400">
              <a:solidFill>
                <a:srgbClr val="327C7F"/>
              </a:solidFill>
              <a:latin typeface="Times New Roman" panose="02020603050405020304" pitchFamily="18" charset="0"/>
            </a:endParaRPr>
          </a:p>
        </p:txBody>
      </p:sp>
      <p:sp>
        <p:nvSpPr>
          <p:cNvPr id="101384" name="Text Box 14">
            <a:extLst>
              <a:ext uri="{FF2B5EF4-FFF2-40B4-BE49-F238E27FC236}">
                <a16:creationId xmlns:a16="http://schemas.microsoft.com/office/drawing/2014/main" id="{7F624292-A6DA-45CB-B38B-8A871371D77F}"/>
              </a:ext>
            </a:extLst>
          </p:cNvPr>
          <p:cNvSpPr txBox="1">
            <a:spLocks noChangeArrowheads="1"/>
          </p:cNvSpPr>
          <p:nvPr/>
        </p:nvSpPr>
        <p:spPr bwMode="auto">
          <a:xfrm>
            <a:off x="6542088" y="3378200"/>
            <a:ext cx="2101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200" b="1">
                <a:solidFill>
                  <a:srgbClr val="327C7F"/>
                </a:solidFill>
                <a:latin typeface="Times New Roman" panose="02020603050405020304" pitchFamily="18" charset="0"/>
              </a:rPr>
              <a:t>Nyorientering</a:t>
            </a:r>
            <a:endParaRPr lang="sv-SE" altLang="sv-SE" sz="1200">
              <a:solidFill>
                <a:srgbClr val="327C7F"/>
              </a:solidFill>
              <a:latin typeface="Times New Roman" panose="02020603050405020304" pitchFamily="18" charset="0"/>
            </a:endParaRPr>
          </a:p>
          <a:p>
            <a:pPr algn="ctr" eaLnBrk="1" hangingPunct="1">
              <a:spcBef>
                <a:spcPct val="0"/>
              </a:spcBef>
              <a:buClrTx/>
              <a:buFontTx/>
              <a:buNone/>
            </a:pPr>
            <a:r>
              <a:rPr lang="sv-SE" altLang="sv-SE" sz="1200">
                <a:solidFill>
                  <a:srgbClr val="327C7F"/>
                </a:solidFill>
                <a:latin typeface="Times New Roman" panose="02020603050405020304" pitchFamily="18" charset="0"/>
              </a:rPr>
              <a:t>Ojämnt humör, varierande ork,</a:t>
            </a:r>
          </a:p>
          <a:p>
            <a:pPr algn="ctr" eaLnBrk="1" hangingPunct="1">
              <a:spcBef>
                <a:spcPct val="0"/>
              </a:spcBef>
              <a:buClrTx/>
              <a:buFontTx/>
              <a:buNone/>
            </a:pPr>
            <a:r>
              <a:rPr lang="sv-SE" altLang="sv-SE" sz="1200">
                <a:solidFill>
                  <a:srgbClr val="327C7F"/>
                </a:solidFill>
                <a:latin typeface="Times New Roman" panose="02020603050405020304" pitchFamily="18" charset="0"/>
              </a:rPr>
              <a:t>bra och dåliga dagar, gladare,</a:t>
            </a:r>
          </a:p>
          <a:p>
            <a:pPr algn="ctr" eaLnBrk="1" hangingPunct="1">
              <a:spcBef>
                <a:spcPct val="0"/>
              </a:spcBef>
              <a:buClrTx/>
              <a:buFontTx/>
              <a:buNone/>
            </a:pPr>
            <a:r>
              <a:rPr lang="sv-SE" altLang="sv-SE" sz="1200">
                <a:solidFill>
                  <a:srgbClr val="327C7F"/>
                </a:solidFill>
                <a:latin typeface="Times New Roman" panose="02020603050405020304" pitchFamily="18" charset="0"/>
              </a:rPr>
              <a:t>ökande självkontroll.</a:t>
            </a:r>
            <a:endParaRPr lang="sv-SE" altLang="sv-SE" sz="2400">
              <a:solidFill>
                <a:srgbClr val="327C7F"/>
              </a:solidFill>
              <a:latin typeface="Times New Roman" panose="02020603050405020304" pitchFamily="18" charset="0"/>
            </a:endParaRPr>
          </a:p>
        </p:txBody>
      </p:sp>
      <p:sp>
        <p:nvSpPr>
          <p:cNvPr id="101385" name="Text Box 15">
            <a:extLst>
              <a:ext uri="{FF2B5EF4-FFF2-40B4-BE49-F238E27FC236}">
                <a16:creationId xmlns:a16="http://schemas.microsoft.com/office/drawing/2014/main" id="{34C07D5C-DA85-4B03-9FC7-57940C31AE6E}"/>
              </a:ext>
            </a:extLst>
          </p:cNvPr>
          <p:cNvSpPr txBox="1">
            <a:spLocks noChangeArrowheads="1"/>
          </p:cNvSpPr>
          <p:nvPr/>
        </p:nvSpPr>
        <p:spPr bwMode="auto">
          <a:xfrm>
            <a:off x="1898650" y="2768600"/>
            <a:ext cx="173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200" b="1">
                <a:solidFill>
                  <a:srgbClr val="327C7F"/>
                </a:solidFill>
                <a:latin typeface="Times New Roman" panose="02020603050405020304" pitchFamily="18" charset="0"/>
              </a:rPr>
              <a:t>Förnekande</a:t>
            </a:r>
            <a:endParaRPr lang="sv-SE" altLang="sv-SE" sz="1200">
              <a:solidFill>
                <a:srgbClr val="327C7F"/>
              </a:solidFill>
              <a:latin typeface="Times New Roman" panose="02020603050405020304" pitchFamily="18" charset="0"/>
            </a:endParaRPr>
          </a:p>
          <a:p>
            <a:pPr algn="ctr" eaLnBrk="1" hangingPunct="1">
              <a:spcBef>
                <a:spcPct val="0"/>
              </a:spcBef>
              <a:buClrTx/>
              <a:buFontTx/>
              <a:buNone/>
            </a:pPr>
            <a:r>
              <a:rPr lang="sv-SE" altLang="sv-SE" sz="1200">
                <a:solidFill>
                  <a:srgbClr val="327C7F"/>
                </a:solidFill>
                <a:latin typeface="Times New Roman" panose="02020603050405020304" pitchFamily="18" charset="0"/>
              </a:rPr>
              <a:t>Blundar för förändringar,</a:t>
            </a:r>
          </a:p>
          <a:p>
            <a:pPr algn="ctr" eaLnBrk="1" hangingPunct="1">
              <a:spcBef>
                <a:spcPct val="0"/>
              </a:spcBef>
              <a:buClrTx/>
              <a:buFontTx/>
              <a:buNone/>
            </a:pPr>
            <a:r>
              <a:rPr lang="sv-SE" altLang="sv-SE" sz="1200">
                <a:solidFill>
                  <a:srgbClr val="327C7F"/>
                </a:solidFill>
                <a:latin typeface="Times New Roman" panose="02020603050405020304" pitchFamily="18" charset="0"/>
              </a:rPr>
              <a:t>känner sig konstig</a:t>
            </a:r>
            <a:endParaRPr lang="sv-SE" altLang="sv-SE" sz="2400">
              <a:solidFill>
                <a:srgbClr val="327C7F"/>
              </a:solidFill>
              <a:latin typeface="Times New Roman" panose="02020603050405020304" pitchFamily="18" charset="0"/>
            </a:endParaRPr>
          </a:p>
        </p:txBody>
      </p:sp>
      <p:sp>
        <p:nvSpPr>
          <p:cNvPr id="101386" name="Text Box 16">
            <a:extLst>
              <a:ext uri="{FF2B5EF4-FFF2-40B4-BE49-F238E27FC236}">
                <a16:creationId xmlns:a16="http://schemas.microsoft.com/office/drawing/2014/main" id="{8D24A56D-E84B-4AB3-92A9-F01D31696F7B}"/>
              </a:ext>
            </a:extLst>
          </p:cNvPr>
          <p:cNvSpPr txBox="1">
            <a:spLocks noChangeArrowheads="1"/>
          </p:cNvSpPr>
          <p:nvPr/>
        </p:nvSpPr>
        <p:spPr bwMode="auto">
          <a:xfrm>
            <a:off x="3024188" y="5410200"/>
            <a:ext cx="34464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200" b="1">
                <a:solidFill>
                  <a:srgbClr val="327C7F"/>
                </a:solidFill>
                <a:latin typeface="Times New Roman" panose="02020603050405020304" pitchFamily="18" charset="0"/>
              </a:rPr>
              <a:t>Depression</a:t>
            </a:r>
            <a:endParaRPr lang="sv-SE" altLang="sv-SE" sz="1200">
              <a:solidFill>
                <a:srgbClr val="327C7F"/>
              </a:solidFill>
              <a:latin typeface="Times New Roman" panose="02020603050405020304" pitchFamily="18" charset="0"/>
            </a:endParaRPr>
          </a:p>
          <a:p>
            <a:pPr algn="ctr" eaLnBrk="1" hangingPunct="1">
              <a:spcBef>
                <a:spcPct val="0"/>
              </a:spcBef>
              <a:buClrTx/>
              <a:buFontTx/>
              <a:buNone/>
            </a:pPr>
            <a:r>
              <a:rPr lang="sv-SE" altLang="sv-SE" sz="1200">
                <a:solidFill>
                  <a:srgbClr val="327C7F"/>
                </a:solidFill>
                <a:latin typeface="Times New Roman" panose="02020603050405020304" pitchFamily="18" charset="0"/>
              </a:rPr>
              <a:t>Dra sig undan, ledsen, gråter, ångest. Dåligt självförtroende. Stress- och kritik-känslig.</a:t>
            </a:r>
            <a:r>
              <a:rPr lang="sv-SE" altLang="sv-SE" sz="1400">
                <a:solidFill>
                  <a:srgbClr val="327C7F"/>
                </a:solidFill>
                <a:latin typeface="Times New Roman" panose="02020603050405020304" pitchFamily="18" charset="0"/>
              </a:rPr>
              <a:t> </a:t>
            </a:r>
            <a:endParaRPr lang="sv-SE" altLang="sv-SE" sz="2400">
              <a:solidFill>
                <a:srgbClr val="327C7F"/>
              </a:solidFill>
              <a:latin typeface="Times New Roman" panose="02020603050405020304" pitchFamily="18" charset="0"/>
            </a:endParaRPr>
          </a:p>
        </p:txBody>
      </p:sp>
      <p:sp>
        <p:nvSpPr>
          <p:cNvPr id="101387" name="Text Box 17">
            <a:extLst>
              <a:ext uri="{FF2B5EF4-FFF2-40B4-BE49-F238E27FC236}">
                <a16:creationId xmlns:a16="http://schemas.microsoft.com/office/drawing/2014/main" id="{DABE3077-794F-4F3E-A96B-4319FE505819}"/>
              </a:ext>
            </a:extLst>
          </p:cNvPr>
          <p:cNvSpPr txBox="1">
            <a:spLocks noChangeArrowheads="1"/>
          </p:cNvSpPr>
          <p:nvPr/>
        </p:nvSpPr>
        <p:spPr bwMode="auto">
          <a:xfrm>
            <a:off x="2451100" y="3835400"/>
            <a:ext cx="1971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200" b="1">
                <a:solidFill>
                  <a:srgbClr val="327C7F"/>
                </a:solidFill>
                <a:latin typeface="Times New Roman" panose="02020603050405020304" pitchFamily="18" charset="0"/>
              </a:rPr>
              <a:t>Frustration</a:t>
            </a:r>
            <a:endParaRPr lang="sv-SE" altLang="sv-SE" sz="1200">
              <a:solidFill>
                <a:srgbClr val="327C7F"/>
              </a:solidFill>
              <a:latin typeface="Times New Roman" panose="02020603050405020304" pitchFamily="18" charset="0"/>
            </a:endParaRPr>
          </a:p>
          <a:p>
            <a:pPr algn="ctr" eaLnBrk="1" hangingPunct="1">
              <a:spcBef>
                <a:spcPct val="0"/>
              </a:spcBef>
              <a:buClrTx/>
              <a:buFontTx/>
              <a:buNone/>
            </a:pPr>
            <a:r>
              <a:rPr lang="sv-SE" altLang="sv-SE" sz="1200">
                <a:solidFill>
                  <a:srgbClr val="327C7F"/>
                </a:solidFill>
                <a:latin typeface="Times New Roman" panose="02020603050405020304" pitchFamily="18" charset="0"/>
              </a:rPr>
              <a:t>Ökad frustration, irritabilitet,</a:t>
            </a:r>
          </a:p>
          <a:p>
            <a:pPr algn="ctr" eaLnBrk="1" hangingPunct="1">
              <a:spcBef>
                <a:spcPct val="0"/>
              </a:spcBef>
              <a:buClrTx/>
              <a:buFontTx/>
              <a:buNone/>
            </a:pPr>
            <a:r>
              <a:rPr lang="sv-SE" altLang="sv-SE" sz="1200">
                <a:solidFill>
                  <a:srgbClr val="327C7F"/>
                </a:solidFill>
                <a:latin typeface="Times New Roman" panose="02020603050405020304" pitchFamily="18" charset="0"/>
              </a:rPr>
              <a:t>dålig självkontroll, social</a:t>
            </a:r>
          </a:p>
          <a:p>
            <a:pPr algn="ctr" eaLnBrk="1" hangingPunct="1">
              <a:spcBef>
                <a:spcPct val="0"/>
              </a:spcBef>
              <a:buClrTx/>
              <a:buFontTx/>
              <a:buNone/>
            </a:pPr>
            <a:r>
              <a:rPr lang="sv-SE" altLang="sv-SE" sz="1200">
                <a:solidFill>
                  <a:srgbClr val="327C7F"/>
                </a:solidFill>
                <a:latin typeface="Times New Roman" panose="02020603050405020304" pitchFamily="18" charset="0"/>
              </a:rPr>
              <a:t>isolering, stress.</a:t>
            </a:r>
            <a:endParaRPr lang="sv-SE" altLang="sv-SE" sz="2400">
              <a:solidFill>
                <a:srgbClr val="327C7F"/>
              </a:solidFill>
              <a:latin typeface="Times New Roman" panose="02020603050405020304" pitchFamily="18" charset="0"/>
            </a:endParaRPr>
          </a:p>
        </p:txBody>
      </p:sp>
      <p:sp>
        <p:nvSpPr>
          <p:cNvPr id="101388" name="Freeform 18">
            <a:extLst>
              <a:ext uri="{FF2B5EF4-FFF2-40B4-BE49-F238E27FC236}">
                <a16:creationId xmlns:a16="http://schemas.microsoft.com/office/drawing/2014/main" id="{15D082BA-3C6B-4814-89C7-AE25E4D0B75E}"/>
              </a:ext>
            </a:extLst>
          </p:cNvPr>
          <p:cNvSpPr>
            <a:spLocks/>
          </p:cNvSpPr>
          <p:nvPr/>
        </p:nvSpPr>
        <p:spPr bwMode="auto">
          <a:xfrm>
            <a:off x="492125" y="2362200"/>
            <a:ext cx="5978525" cy="3898900"/>
          </a:xfrm>
          <a:custGeom>
            <a:avLst/>
            <a:gdLst>
              <a:gd name="T0" fmla="*/ 2147483646 w 4080"/>
              <a:gd name="T1" fmla="*/ 0 h 2456"/>
              <a:gd name="T2" fmla="*/ 2147483646 w 4080"/>
              <a:gd name="T3" fmla="*/ 2147483646 h 2456"/>
              <a:gd name="T4" fmla="*/ 2147483646 w 4080"/>
              <a:gd name="T5" fmla="*/ 2147483646 h 2456"/>
              <a:gd name="T6" fmla="*/ 2147483646 w 4080"/>
              <a:gd name="T7" fmla="*/ 2147483646 h 2456"/>
              <a:gd name="T8" fmla="*/ 2147483646 w 4080"/>
              <a:gd name="T9" fmla="*/ 2147483646 h 2456"/>
              <a:gd name="T10" fmla="*/ 2147483646 w 4080"/>
              <a:gd name="T11" fmla="*/ 2147483646 h 2456"/>
              <a:gd name="T12" fmla="*/ 2147483646 w 4080"/>
              <a:gd name="T13" fmla="*/ 2147483646 h 2456"/>
              <a:gd name="T14" fmla="*/ 2147483646 w 4080"/>
              <a:gd name="T15" fmla="*/ 2147483646 h 2456"/>
              <a:gd name="T16" fmla="*/ 2147483646 w 4080"/>
              <a:gd name="T17" fmla="*/ 2147483646 h 2456"/>
              <a:gd name="T18" fmla="*/ 2147483646 w 4080"/>
              <a:gd name="T19" fmla="*/ 2147483646 h 2456"/>
              <a:gd name="T20" fmla="*/ 2147483646 w 4080"/>
              <a:gd name="T21" fmla="*/ 2147483646 h 2456"/>
              <a:gd name="T22" fmla="*/ 2147483646 w 4080"/>
              <a:gd name="T23" fmla="*/ 2147483646 h 2456"/>
              <a:gd name="T24" fmla="*/ 2147483646 w 4080"/>
              <a:gd name="T25" fmla="*/ 2147483646 h 2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0"/>
              <a:gd name="T40" fmla="*/ 0 h 2456"/>
              <a:gd name="T41" fmla="*/ 4080 w 4080"/>
              <a:gd name="T42" fmla="*/ 2456 h 24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0" h="2456">
                <a:moveTo>
                  <a:pt x="96" y="0"/>
                </a:moveTo>
                <a:cubicBezTo>
                  <a:pt x="76" y="596"/>
                  <a:pt x="56" y="1192"/>
                  <a:pt x="48" y="1584"/>
                </a:cubicBezTo>
                <a:cubicBezTo>
                  <a:pt x="40" y="1976"/>
                  <a:pt x="0" y="2248"/>
                  <a:pt x="48" y="2352"/>
                </a:cubicBezTo>
                <a:cubicBezTo>
                  <a:pt x="96" y="2456"/>
                  <a:pt x="248" y="2432"/>
                  <a:pt x="336" y="2208"/>
                </a:cubicBezTo>
                <a:cubicBezTo>
                  <a:pt x="424" y="1984"/>
                  <a:pt x="512" y="1312"/>
                  <a:pt x="576" y="1008"/>
                </a:cubicBezTo>
                <a:cubicBezTo>
                  <a:pt x="640" y="704"/>
                  <a:pt x="632" y="416"/>
                  <a:pt x="720" y="384"/>
                </a:cubicBezTo>
                <a:cubicBezTo>
                  <a:pt x="808" y="352"/>
                  <a:pt x="984" y="632"/>
                  <a:pt x="1104" y="816"/>
                </a:cubicBezTo>
                <a:cubicBezTo>
                  <a:pt x="1224" y="1000"/>
                  <a:pt x="1272" y="1328"/>
                  <a:pt x="1440" y="1488"/>
                </a:cubicBezTo>
                <a:cubicBezTo>
                  <a:pt x="1608" y="1648"/>
                  <a:pt x="1880" y="1736"/>
                  <a:pt x="2112" y="1776"/>
                </a:cubicBezTo>
                <a:cubicBezTo>
                  <a:pt x="2344" y="1816"/>
                  <a:pt x="2632" y="1776"/>
                  <a:pt x="2832" y="1728"/>
                </a:cubicBezTo>
                <a:cubicBezTo>
                  <a:pt x="3032" y="1680"/>
                  <a:pt x="3168" y="1600"/>
                  <a:pt x="3312" y="1488"/>
                </a:cubicBezTo>
                <a:cubicBezTo>
                  <a:pt x="3456" y="1376"/>
                  <a:pt x="3568" y="1208"/>
                  <a:pt x="3696" y="1056"/>
                </a:cubicBezTo>
                <a:cubicBezTo>
                  <a:pt x="3824" y="904"/>
                  <a:pt x="3952" y="740"/>
                  <a:pt x="4080" y="576"/>
                </a:cubicBezTo>
              </a:path>
            </a:pathLst>
          </a:cu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a:p>
        </p:txBody>
      </p:sp>
      <p:sp>
        <p:nvSpPr>
          <p:cNvPr id="101389" name="Freeform 19">
            <a:extLst>
              <a:ext uri="{FF2B5EF4-FFF2-40B4-BE49-F238E27FC236}">
                <a16:creationId xmlns:a16="http://schemas.microsoft.com/office/drawing/2014/main" id="{B3F098E2-238C-4DA0-9D18-354E62A1E0E6}"/>
              </a:ext>
            </a:extLst>
          </p:cNvPr>
          <p:cNvSpPr>
            <a:spLocks/>
          </p:cNvSpPr>
          <p:nvPr/>
        </p:nvSpPr>
        <p:spPr bwMode="auto">
          <a:xfrm>
            <a:off x="422275" y="2032000"/>
            <a:ext cx="6189663" cy="3365500"/>
          </a:xfrm>
          <a:custGeom>
            <a:avLst/>
            <a:gdLst>
              <a:gd name="T0" fmla="*/ 0 w 4224"/>
              <a:gd name="T1" fmla="*/ 2147483646 h 2120"/>
              <a:gd name="T2" fmla="*/ 2147483646 w 4224"/>
              <a:gd name="T3" fmla="*/ 2147483646 h 2120"/>
              <a:gd name="T4" fmla="*/ 2147483646 w 4224"/>
              <a:gd name="T5" fmla="*/ 2147483646 h 2120"/>
              <a:gd name="T6" fmla="*/ 2147483646 w 4224"/>
              <a:gd name="T7" fmla="*/ 2147483646 h 2120"/>
              <a:gd name="T8" fmla="*/ 2147483646 w 4224"/>
              <a:gd name="T9" fmla="*/ 2147483646 h 2120"/>
              <a:gd name="T10" fmla="*/ 2147483646 w 4224"/>
              <a:gd name="T11" fmla="*/ 2147483646 h 2120"/>
              <a:gd name="T12" fmla="*/ 2147483646 w 4224"/>
              <a:gd name="T13" fmla="*/ 2147483646 h 2120"/>
              <a:gd name="T14" fmla="*/ 2147483646 w 4224"/>
              <a:gd name="T15" fmla="*/ 2147483646 h 2120"/>
              <a:gd name="T16" fmla="*/ 2147483646 w 4224"/>
              <a:gd name="T17" fmla="*/ 2147483646 h 2120"/>
              <a:gd name="T18" fmla="*/ 2147483646 w 4224"/>
              <a:gd name="T19" fmla="*/ 2147483646 h 2120"/>
              <a:gd name="T20" fmla="*/ 2147483646 w 4224"/>
              <a:gd name="T21" fmla="*/ 2147483646 h 2120"/>
              <a:gd name="T22" fmla="*/ 2147483646 w 4224"/>
              <a:gd name="T23" fmla="*/ 2147483646 h 2120"/>
              <a:gd name="T24" fmla="*/ 2147483646 w 4224"/>
              <a:gd name="T25" fmla="*/ 2147483646 h 2120"/>
              <a:gd name="T26" fmla="*/ 2147483646 w 4224"/>
              <a:gd name="T27" fmla="*/ 2147483646 h 2120"/>
              <a:gd name="T28" fmla="*/ 2147483646 w 4224"/>
              <a:gd name="T29" fmla="*/ 2147483646 h 2120"/>
              <a:gd name="T30" fmla="*/ 2147483646 w 4224"/>
              <a:gd name="T31" fmla="*/ 2147483646 h 2120"/>
              <a:gd name="T32" fmla="*/ 2147483646 w 4224"/>
              <a:gd name="T33" fmla="*/ 2147483646 h 2120"/>
              <a:gd name="T34" fmla="*/ 2147483646 w 4224"/>
              <a:gd name="T35" fmla="*/ 2147483646 h 2120"/>
              <a:gd name="T36" fmla="*/ 2147483646 w 4224"/>
              <a:gd name="T37" fmla="*/ 2147483646 h 2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24"/>
              <a:gd name="T58" fmla="*/ 0 h 2120"/>
              <a:gd name="T59" fmla="*/ 4224 w 4224"/>
              <a:gd name="T60" fmla="*/ 2120 h 2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24" h="2120">
                <a:moveTo>
                  <a:pt x="0" y="1840"/>
                </a:moveTo>
                <a:cubicBezTo>
                  <a:pt x="76" y="1128"/>
                  <a:pt x="152" y="416"/>
                  <a:pt x="192" y="208"/>
                </a:cubicBezTo>
                <a:cubicBezTo>
                  <a:pt x="232" y="0"/>
                  <a:pt x="240" y="408"/>
                  <a:pt x="240" y="592"/>
                </a:cubicBezTo>
                <a:cubicBezTo>
                  <a:pt x="240" y="776"/>
                  <a:pt x="176" y="1240"/>
                  <a:pt x="192" y="1312"/>
                </a:cubicBezTo>
                <a:cubicBezTo>
                  <a:pt x="208" y="1384"/>
                  <a:pt x="304" y="1144"/>
                  <a:pt x="336" y="1024"/>
                </a:cubicBezTo>
                <a:cubicBezTo>
                  <a:pt x="368" y="904"/>
                  <a:pt x="360" y="728"/>
                  <a:pt x="384" y="592"/>
                </a:cubicBezTo>
                <a:cubicBezTo>
                  <a:pt x="408" y="456"/>
                  <a:pt x="464" y="184"/>
                  <a:pt x="480" y="208"/>
                </a:cubicBezTo>
                <a:cubicBezTo>
                  <a:pt x="496" y="232"/>
                  <a:pt x="480" y="576"/>
                  <a:pt x="480" y="736"/>
                </a:cubicBezTo>
                <a:cubicBezTo>
                  <a:pt x="480" y="896"/>
                  <a:pt x="456" y="1184"/>
                  <a:pt x="480" y="1168"/>
                </a:cubicBezTo>
                <a:cubicBezTo>
                  <a:pt x="504" y="1152"/>
                  <a:pt x="584" y="768"/>
                  <a:pt x="624" y="640"/>
                </a:cubicBezTo>
                <a:cubicBezTo>
                  <a:pt x="664" y="512"/>
                  <a:pt x="664" y="352"/>
                  <a:pt x="720" y="400"/>
                </a:cubicBezTo>
                <a:cubicBezTo>
                  <a:pt x="776" y="448"/>
                  <a:pt x="864" y="728"/>
                  <a:pt x="960" y="928"/>
                </a:cubicBezTo>
                <a:cubicBezTo>
                  <a:pt x="1056" y="1128"/>
                  <a:pt x="1184" y="1424"/>
                  <a:pt x="1296" y="1600"/>
                </a:cubicBezTo>
                <a:cubicBezTo>
                  <a:pt x="1408" y="1776"/>
                  <a:pt x="1480" y="1904"/>
                  <a:pt x="1632" y="1984"/>
                </a:cubicBezTo>
                <a:cubicBezTo>
                  <a:pt x="1784" y="2064"/>
                  <a:pt x="2016" y="2064"/>
                  <a:pt x="2208" y="2080"/>
                </a:cubicBezTo>
                <a:cubicBezTo>
                  <a:pt x="2400" y="2096"/>
                  <a:pt x="2584" y="2120"/>
                  <a:pt x="2784" y="2080"/>
                </a:cubicBezTo>
                <a:cubicBezTo>
                  <a:pt x="2984" y="2040"/>
                  <a:pt x="3256" y="1936"/>
                  <a:pt x="3408" y="1840"/>
                </a:cubicBezTo>
                <a:cubicBezTo>
                  <a:pt x="3560" y="1744"/>
                  <a:pt x="3560" y="1672"/>
                  <a:pt x="3696" y="1504"/>
                </a:cubicBezTo>
                <a:cubicBezTo>
                  <a:pt x="3832" y="1336"/>
                  <a:pt x="4028" y="1084"/>
                  <a:pt x="4224" y="832"/>
                </a:cubicBezTo>
              </a:path>
            </a:pathLst>
          </a:custGeom>
          <a:noFill/>
          <a:ln w="38100" cap="flat">
            <a:solidFill>
              <a:srgbClr val="33996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a:p>
        </p:txBody>
      </p:sp>
      <p:sp>
        <p:nvSpPr>
          <p:cNvPr id="101390" name="Text Box 20">
            <a:extLst>
              <a:ext uri="{FF2B5EF4-FFF2-40B4-BE49-F238E27FC236}">
                <a16:creationId xmlns:a16="http://schemas.microsoft.com/office/drawing/2014/main" id="{FE95FAFA-A302-46D1-8FD7-FB963205C6E3}"/>
              </a:ext>
            </a:extLst>
          </p:cNvPr>
          <p:cNvSpPr txBox="1">
            <a:spLocks noChangeArrowheads="1"/>
          </p:cNvSpPr>
          <p:nvPr/>
        </p:nvSpPr>
        <p:spPr bwMode="auto">
          <a:xfrm>
            <a:off x="255588" y="333375"/>
            <a:ext cx="309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600">
                <a:latin typeface="Arial Black" panose="020B0A04020102020204" pitchFamily="34" charset="0"/>
              </a:rPr>
              <a:t>Neuropsychological Change Process Model</a:t>
            </a:r>
            <a:endParaRPr lang="sv-SE" altLang="sv-SE" sz="1600">
              <a:latin typeface="Times New Roman" panose="02020603050405020304" pitchFamily="18" charset="0"/>
            </a:endParaRPr>
          </a:p>
          <a:p>
            <a:pPr algn="ctr" eaLnBrk="1" hangingPunct="1">
              <a:spcBef>
                <a:spcPct val="0"/>
              </a:spcBef>
              <a:buClrTx/>
              <a:buFontTx/>
              <a:buNone/>
            </a:pPr>
            <a:r>
              <a:rPr lang="sv-SE" altLang="sv-SE" sz="1600">
                <a:latin typeface="Times New Roman" panose="02020603050405020304" pitchFamily="18" charset="0"/>
              </a:rPr>
              <a:t>© Bartfai, Karlstedt &amp; Oldenburg</a:t>
            </a:r>
          </a:p>
        </p:txBody>
      </p:sp>
      <p:grpSp>
        <p:nvGrpSpPr>
          <p:cNvPr id="101391" name="Grupp 1">
            <a:extLst>
              <a:ext uri="{FF2B5EF4-FFF2-40B4-BE49-F238E27FC236}">
                <a16:creationId xmlns:a16="http://schemas.microsoft.com/office/drawing/2014/main" id="{8CB9C45D-8C1C-47B0-9E31-F28087E95CBF}"/>
              </a:ext>
            </a:extLst>
          </p:cNvPr>
          <p:cNvGrpSpPr>
            <a:grpSpLocks/>
          </p:cNvGrpSpPr>
          <p:nvPr/>
        </p:nvGrpSpPr>
        <p:grpSpPr bwMode="auto">
          <a:xfrm>
            <a:off x="5982478" y="592138"/>
            <a:ext cx="2592387" cy="1181100"/>
            <a:chOff x="5838825" y="101600"/>
            <a:chExt cx="2592486" cy="1181100"/>
          </a:xfrm>
        </p:grpSpPr>
        <p:sp>
          <p:nvSpPr>
            <p:cNvPr id="101395" name="Rectangle 3">
              <a:extLst>
                <a:ext uri="{FF2B5EF4-FFF2-40B4-BE49-F238E27FC236}">
                  <a16:creationId xmlns:a16="http://schemas.microsoft.com/office/drawing/2014/main" id="{7E9CFECE-1827-41DB-999D-69567671F702}"/>
                </a:ext>
              </a:extLst>
            </p:cNvPr>
            <p:cNvSpPr>
              <a:spLocks noChangeArrowheads="1"/>
            </p:cNvSpPr>
            <p:nvPr/>
          </p:nvSpPr>
          <p:spPr bwMode="auto">
            <a:xfrm>
              <a:off x="6470650" y="152400"/>
              <a:ext cx="211138" cy="228600"/>
            </a:xfrm>
            <a:prstGeom prst="rect">
              <a:avLst/>
            </a:prstGeom>
            <a:solidFill>
              <a:srgbClr val="000000"/>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 typeface="Wingdings" panose="05000000000000000000" pitchFamily="2" charset="2"/>
                <a:buNone/>
              </a:pPr>
              <a:endParaRPr lang="sv-SE" altLang="sv-SE">
                <a:solidFill>
                  <a:schemeClr val="tx2"/>
                </a:solidFill>
              </a:endParaRPr>
            </a:p>
          </p:txBody>
        </p:sp>
        <p:sp>
          <p:nvSpPr>
            <p:cNvPr id="101396" name="Rectangle 4">
              <a:extLst>
                <a:ext uri="{FF2B5EF4-FFF2-40B4-BE49-F238E27FC236}">
                  <a16:creationId xmlns:a16="http://schemas.microsoft.com/office/drawing/2014/main" id="{1DD894EF-FAFD-468E-A9BD-FBA20381A643}"/>
                </a:ext>
              </a:extLst>
            </p:cNvPr>
            <p:cNvSpPr>
              <a:spLocks noChangeArrowheads="1"/>
            </p:cNvSpPr>
            <p:nvPr/>
          </p:nvSpPr>
          <p:spPr bwMode="auto">
            <a:xfrm>
              <a:off x="6470650" y="990600"/>
              <a:ext cx="211138" cy="228600"/>
            </a:xfrm>
            <a:prstGeom prst="rect">
              <a:avLst/>
            </a:prstGeom>
            <a:solidFill>
              <a:srgbClr val="339966"/>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 typeface="Wingdings" panose="05000000000000000000" pitchFamily="2" charset="2"/>
                <a:buNone/>
              </a:pPr>
              <a:endParaRPr lang="sv-SE" altLang="sv-SE">
                <a:solidFill>
                  <a:schemeClr val="tx2"/>
                </a:solidFill>
              </a:endParaRPr>
            </a:p>
          </p:txBody>
        </p:sp>
        <p:sp>
          <p:nvSpPr>
            <p:cNvPr id="101397" name="Rectangle 5">
              <a:extLst>
                <a:ext uri="{FF2B5EF4-FFF2-40B4-BE49-F238E27FC236}">
                  <a16:creationId xmlns:a16="http://schemas.microsoft.com/office/drawing/2014/main" id="{27D980EF-BD89-4398-88D5-9BE79B97ABE5}"/>
                </a:ext>
              </a:extLst>
            </p:cNvPr>
            <p:cNvSpPr>
              <a:spLocks noChangeArrowheads="1"/>
            </p:cNvSpPr>
            <p:nvPr/>
          </p:nvSpPr>
          <p:spPr bwMode="auto">
            <a:xfrm>
              <a:off x="6470650" y="571500"/>
              <a:ext cx="211138" cy="228600"/>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 typeface="Wingdings" panose="05000000000000000000" pitchFamily="2" charset="2"/>
                <a:buNone/>
              </a:pPr>
              <a:endParaRPr lang="sv-SE" altLang="sv-SE">
                <a:solidFill>
                  <a:schemeClr val="tx2"/>
                </a:solidFill>
              </a:endParaRPr>
            </a:p>
          </p:txBody>
        </p:sp>
        <p:sp>
          <p:nvSpPr>
            <p:cNvPr id="101398" name="Text Box 6">
              <a:extLst>
                <a:ext uri="{FF2B5EF4-FFF2-40B4-BE49-F238E27FC236}">
                  <a16:creationId xmlns:a16="http://schemas.microsoft.com/office/drawing/2014/main" id="{BE0814DD-EF32-4A69-8DAC-FB286CE5F5CC}"/>
                </a:ext>
              </a:extLst>
            </p:cNvPr>
            <p:cNvSpPr txBox="1">
              <a:spLocks noChangeArrowheads="1"/>
            </p:cNvSpPr>
            <p:nvPr/>
          </p:nvSpPr>
          <p:spPr bwMode="auto">
            <a:xfrm>
              <a:off x="6751736" y="101600"/>
              <a:ext cx="1679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400">
                  <a:latin typeface="Times New Roman" panose="02020603050405020304" pitchFamily="18" charset="0"/>
                </a:rPr>
                <a:t>Fysisk &amp; kognitiv nivå</a:t>
              </a:r>
            </a:p>
          </p:txBody>
        </p:sp>
        <p:sp>
          <p:nvSpPr>
            <p:cNvPr id="101399" name="Text Box 7">
              <a:extLst>
                <a:ext uri="{FF2B5EF4-FFF2-40B4-BE49-F238E27FC236}">
                  <a16:creationId xmlns:a16="http://schemas.microsoft.com/office/drawing/2014/main" id="{0CC9465B-ED1C-41A2-95E8-FAA9A29EA3EB}"/>
                </a:ext>
              </a:extLst>
            </p:cNvPr>
            <p:cNvSpPr txBox="1">
              <a:spLocks noChangeArrowheads="1"/>
            </p:cNvSpPr>
            <p:nvPr/>
          </p:nvSpPr>
          <p:spPr bwMode="auto">
            <a:xfrm>
              <a:off x="6690716" y="539750"/>
              <a:ext cx="1452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400" dirty="0">
                  <a:latin typeface="Times New Roman" panose="02020603050405020304" pitchFamily="18" charset="0"/>
                </a:rPr>
                <a:t>Åsikt om egen nivå</a:t>
              </a:r>
              <a:endParaRPr lang="sv-SE" altLang="sv-SE" sz="2400" dirty="0">
                <a:latin typeface="Times New Roman" panose="02020603050405020304" pitchFamily="18" charset="0"/>
              </a:endParaRPr>
            </a:p>
          </p:txBody>
        </p:sp>
        <p:sp>
          <p:nvSpPr>
            <p:cNvPr id="101400" name="Text Box 8">
              <a:extLst>
                <a:ext uri="{FF2B5EF4-FFF2-40B4-BE49-F238E27FC236}">
                  <a16:creationId xmlns:a16="http://schemas.microsoft.com/office/drawing/2014/main" id="{02760036-1026-45D9-A26B-7923E6A0D94F}"/>
                </a:ext>
              </a:extLst>
            </p:cNvPr>
            <p:cNvSpPr txBox="1">
              <a:spLocks noChangeArrowheads="1"/>
            </p:cNvSpPr>
            <p:nvPr/>
          </p:nvSpPr>
          <p:spPr bwMode="auto">
            <a:xfrm>
              <a:off x="6725641" y="977900"/>
              <a:ext cx="1417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400">
                  <a:latin typeface="Times New Roman" panose="02020603050405020304" pitchFamily="18" charset="0"/>
                </a:rPr>
                <a:t>Känslomässig nivå</a:t>
              </a:r>
              <a:endParaRPr lang="sv-SE" altLang="sv-SE" sz="2400">
                <a:latin typeface="Times New Roman" panose="02020603050405020304" pitchFamily="18" charset="0"/>
              </a:endParaRPr>
            </a:p>
          </p:txBody>
        </p:sp>
        <p:sp>
          <p:nvSpPr>
            <p:cNvPr id="101401" name="Line 21">
              <a:extLst>
                <a:ext uri="{FF2B5EF4-FFF2-40B4-BE49-F238E27FC236}">
                  <a16:creationId xmlns:a16="http://schemas.microsoft.com/office/drawing/2014/main" id="{3C04FC2D-6DDD-49B3-B955-9A4BABF56F5B}"/>
                </a:ext>
              </a:extLst>
            </p:cNvPr>
            <p:cNvSpPr>
              <a:spLocks noChangeShapeType="1"/>
            </p:cNvSpPr>
            <p:nvPr/>
          </p:nvSpPr>
          <p:spPr bwMode="auto">
            <a:xfrm>
              <a:off x="5838825" y="304800"/>
              <a:ext cx="561975" cy="0"/>
            </a:xfrm>
            <a:prstGeom prst="line">
              <a:avLst/>
            </a:prstGeom>
            <a:noFill/>
            <a:ln w="28575">
              <a:solidFill>
                <a:schemeClr val="tx1"/>
              </a:solidFill>
              <a:prstDash val="lgDashDotDot"/>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01402" name="Line 22">
              <a:extLst>
                <a:ext uri="{FF2B5EF4-FFF2-40B4-BE49-F238E27FC236}">
                  <a16:creationId xmlns:a16="http://schemas.microsoft.com/office/drawing/2014/main" id="{9C938958-DE94-47E6-A9E7-B02CD9F05B48}"/>
                </a:ext>
              </a:extLst>
            </p:cNvPr>
            <p:cNvSpPr>
              <a:spLocks noChangeShapeType="1"/>
            </p:cNvSpPr>
            <p:nvPr/>
          </p:nvSpPr>
          <p:spPr bwMode="auto">
            <a:xfrm>
              <a:off x="5838825" y="685800"/>
              <a:ext cx="561975"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01403" name="Line 23">
              <a:extLst>
                <a:ext uri="{FF2B5EF4-FFF2-40B4-BE49-F238E27FC236}">
                  <a16:creationId xmlns:a16="http://schemas.microsoft.com/office/drawing/2014/main" id="{3D89E591-3A29-47CF-8CB6-7E25938FD9AC}"/>
                </a:ext>
              </a:extLst>
            </p:cNvPr>
            <p:cNvSpPr>
              <a:spLocks noChangeShapeType="1"/>
            </p:cNvSpPr>
            <p:nvPr/>
          </p:nvSpPr>
          <p:spPr bwMode="auto">
            <a:xfrm>
              <a:off x="5838825" y="1143000"/>
              <a:ext cx="56197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sv-SE"/>
            </a:p>
          </p:txBody>
        </p:sp>
      </p:grpSp>
      <p:sp>
        <p:nvSpPr>
          <p:cNvPr id="101392" name="Freeform 24">
            <a:extLst>
              <a:ext uri="{FF2B5EF4-FFF2-40B4-BE49-F238E27FC236}">
                <a16:creationId xmlns:a16="http://schemas.microsoft.com/office/drawing/2014/main" id="{09734157-2926-4AFE-BD56-0350CDF62240}"/>
              </a:ext>
            </a:extLst>
          </p:cNvPr>
          <p:cNvSpPr>
            <a:spLocks/>
          </p:cNvSpPr>
          <p:nvPr/>
        </p:nvSpPr>
        <p:spPr bwMode="auto">
          <a:xfrm>
            <a:off x="1617663" y="2120900"/>
            <a:ext cx="4360862" cy="850900"/>
          </a:xfrm>
          <a:custGeom>
            <a:avLst/>
            <a:gdLst>
              <a:gd name="T0" fmla="*/ 0 w 2976"/>
              <a:gd name="T1" fmla="*/ 2147483646 h 536"/>
              <a:gd name="T2" fmla="*/ 2147483646 w 2976"/>
              <a:gd name="T3" fmla="*/ 2147483646 h 536"/>
              <a:gd name="T4" fmla="*/ 2147483646 w 2976"/>
              <a:gd name="T5" fmla="*/ 2147483646 h 536"/>
              <a:gd name="T6" fmla="*/ 2147483646 w 2976"/>
              <a:gd name="T7" fmla="*/ 2147483646 h 536"/>
              <a:gd name="T8" fmla="*/ 0 60000 65536"/>
              <a:gd name="T9" fmla="*/ 0 60000 65536"/>
              <a:gd name="T10" fmla="*/ 0 60000 65536"/>
              <a:gd name="T11" fmla="*/ 0 60000 65536"/>
              <a:gd name="T12" fmla="*/ 0 w 2976"/>
              <a:gd name="T13" fmla="*/ 0 h 536"/>
              <a:gd name="T14" fmla="*/ 2976 w 2976"/>
              <a:gd name="T15" fmla="*/ 536 h 536"/>
            </a:gdLst>
            <a:ahLst/>
            <a:cxnLst>
              <a:cxn ang="T8">
                <a:pos x="T0" y="T1"/>
              </a:cxn>
              <a:cxn ang="T9">
                <a:pos x="T2" y="T3"/>
              </a:cxn>
              <a:cxn ang="T10">
                <a:pos x="T4" y="T5"/>
              </a:cxn>
              <a:cxn ang="T11">
                <a:pos x="T6" y="T7"/>
              </a:cxn>
            </a:cxnLst>
            <a:rect l="T12" t="T13" r="T14" b="T15"/>
            <a:pathLst>
              <a:path w="2976" h="536">
                <a:moveTo>
                  <a:pt x="0" y="536"/>
                </a:moveTo>
                <a:cubicBezTo>
                  <a:pt x="48" y="388"/>
                  <a:pt x="96" y="240"/>
                  <a:pt x="288" y="152"/>
                </a:cubicBezTo>
                <a:cubicBezTo>
                  <a:pt x="480" y="64"/>
                  <a:pt x="704" y="0"/>
                  <a:pt x="1152" y="8"/>
                </a:cubicBezTo>
                <a:cubicBezTo>
                  <a:pt x="1600" y="16"/>
                  <a:pt x="2672" y="168"/>
                  <a:pt x="2976" y="200"/>
                </a:cubicBezTo>
              </a:path>
            </a:pathLst>
          </a:custGeom>
          <a:noFill/>
          <a:ln w="38100" cap="flat" cmpd="sng">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a:p>
        </p:txBody>
      </p:sp>
      <p:sp>
        <p:nvSpPr>
          <p:cNvPr id="101393" name="Line 25">
            <a:extLst>
              <a:ext uri="{FF2B5EF4-FFF2-40B4-BE49-F238E27FC236}">
                <a16:creationId xmlns:a16="http://schemas.microsoft.com/office/drawing/2014/main" id="{F4A24555-3F61-451C-B2C7-E7C9722F2E06}"/>
              </a:ext>
            </a:extLst>
          </p:cNvPr>
          <p:cNvSpPr>
            <a:spLocks noChangeShapeType="1"/>
          </p:cNvSpPr>
          <p:nvPr/>
        </p:nvSpPr>
        <p:spPr bwMode="auto">
          <a:xfrm>
            <a:off x="492125" y="60960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
        <p:nvSpPr>
          <p:cNvPr id="101394" name="Rectangle 26">
            <a:extLst>
              <a:ext uri="{FF2B5EF4-FFF2-40B4-BE49-F238E27FC236}">
                <a16:creationId xmlns:a16="http://schemas.microsoft.com/office/drawing/2014/main" id="{47FF6A81-A963-4126-B45F-2237131C208D}"/>
              </a:ext>
            </a:extLst>
          </p:cNvPr>
          <p:cNvSpPr>
            <a:spLocks noChangeArrowheads="1"/>
          </p:cNvSpPr>
          <p:nvPr/>
        </p:nvSpPr>
        <p:spPr bwMode="auto">
          <a:xfrm>
            <a:off x="7948613" y="5949950"/>
            <a:ext cx="46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 typeface="Wingdings" panose="05000000000000000000" pitchFamily="2" charset="2"/>
              <a:buNone/>
            </a:pPr>
            <a:r>
              <a:rPr lang="sv-SE" altLang="sv-SE">
                <a:solidFill>
                  <a:schemeClr val="tx2"/>
                </a:solidFill>
                <a:latin typeface="Times New Roman" panose="02020603050405020304" pitchFamily="18" charset="0"/>
              </a:rPr>
              <a:t>tid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a:extLst>
              <a:ext uri="{FF2B5EF4-FFF2-40B4-BE49-F238E27FC236}">
                <a16:creationId xmlns:a16="http://schemas.microsoft.com/office/drawing/2014/main" id="{24CE1104-9725-46E3-8CFA-DE319BE7A157}"/>
              </a:ext>
            </a:extLst>
          </p:cNvPr>
          <p:cNvSpPr txBox="1">
            <a:spLocks noChangeArrowheads="1"/>
          </p:cNvSpPr>
          <p:nvPr/>
        </p:nvSpPr>
        <p:spPr bwMode="auto">
          <a:xfrm>
            <a:off x="1042988" y="1052513"/>
            <a:ext cx="18002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600" b="1" u="sng" dirty="0">
                <a:solidFill>
                  <a:srgbClr val="800000"/>
                </a:solidFill>
                <a:latin typeface="Times" panose="02020603050405020304" pitchFamily="18" charset="0"/>
              </a:rPr>
              <a:t>Tid efter skadan</a:t>
            </a:r>
          </a:p>
        </p:txBody>
      </p:sp>
      <p:sp>
        <p:nvSpPr>
          <p:cNvPr id="102403" name="Text Box 5">
            <a:extLst>
              <a:ext uri="{FF2B5EF4-FFF2-40B4-BE49-F238E27FC236}">
                <a16:creationId xmlns:a16="http://schemas.microsoft.com/office/drawing/2014/main" id="{8E7A00E7-C71E-4DF3-8B04-0FF402A2595A}"/>
              </a:ext>
            </a:extLst>
          </p:cNvPr>
          <p:cNvSpPr txBox="1">
            <a:spLocks noChangeArrowheads="1"/>
          </p:cNvSpPr>
          <p:nvPr/>
        </p:nvSpPr>
        <p:spPr bwMode="auto">
          <a:xfrm>
            <a:off x="2916238" y="1052513"/>
            <a:ext cx="1944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600" b="1" u="sng">
                <a:solidFill>
                  <a:srgbClr val="800000"/>
                </a:solidFill>
                <a:latin typeface="Times" panose="02020603050405020304" pitchFamily="18" charset="0"/>
              </a:rPr>
              <a:t>Upplevelse</a:t>
            </a:r>
            <a:r>
              <a:rPr lang="sv-SE" altLang="sv-SE" sz="1100" b="1" u="sng">
                <a:solidFill>
                  <a:srgbClr val="800000"/>
                </a:solidFill>
                <a:latin typeface="Times" panose="02020603050405020304" pitchFamily="18" charset="0"/>
              </a:rPr>
              <a:t> (pat)</a:t>
            </a:r>
          </a:p>
        </p:txBody>
      </p:sp>
      <p:sp>
        <p:nvSpPr>
          <p:cNvPr id="102404" name="Text Box 6">
            <a:extLst>
              <a:ext uri="{FF2B5EF4-FFF2-40B4-BE49-F238E27FC236}">
                <a16:creationId xmlns:a16="http://schemas.microsoft.com/office/drawing/2014/main" id="{D3ECC63B-EB1C-440E-80A5-5D6A7F37DB17}"/>
              </a:ext>
            </a:extLst>
          </p:cNvPr>
          <p:cNvSpPr txBox="1">
            <a:spLocks noChangeArrowheads="1"/>
          </p:cNvSpPr>
          <p:nvPr/>
        </p:nvSpPr>
        <p:spPr bwMode="auto">
          <a:xfrm>
            <a:off x="5003800" y="1052513"/>
            <a:ext cx="14605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600" b="1" u="sng">
                <a:solidFill>
                  <a:srgbClr val="800000"/>
                </a:solidFill>
                <a:latin typeface="Times" panose="02020603050405020304" pitchFamily="18" charset="0"/>
              </a:rPr>
              <a:t>Förväntningar</a:t>
            </a:r>
          </a:p>
        </p:txBody>
      </p:sp>
      <p:sp>
        <p:nvSpPr>
          <p:cNvPr id="102405" name="Text Box 7">
            <a:extLst>
              <a:ext uri="{FF2B5EF4-FFF2-40B4-BE49-F238E27FC236}">
                <a16:creationId xmlns:a16="http://schemas.microsoft.com/office/drawing/2014/main" id="{589955DB-9ED9-4A7B-8386-E888A6BAD3B1}"/>
              </a:ext>
            </a:extLst>
          </p:cNvPr>
          <p:cNvSpPr txBox="1">
            <a:spLocks noChangeArrowheads="1"/>
          </p:cNvSpPr>
          <p:nvPr/>
        </p:nvSpPr>
        <p:spPr bwMode="auto">
          <a:xfrm>
            <a:off x="6878638" y="1052513"/>
            <a:ext cx="158273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600" b="1" u="sng">
                <a:solidFill>
                  <a:srgbClr val="800000"/>
                </a:solidFill>
                <a:latin typeface="Times" panose="02020603050405020304" pitchFamily="18" charset="0"/>
              </a:rPr>
              <a:t>Familjereaktion</a:t>
            </a:r>
          </a:p>
        </p:txBody>
      </p:sp>
      <p:sp>
        <p:nvSpPr>
          <p:cNvPr id="102406" name="Text Box 9">
            <a:extLst>
              <a:ext uri="{FF2B5EF4-FFF2-40B4-BE49-F238E27FC236}">
                <a16:creationId xmlns:a16="http://schemas.microsoft.com/office/drawing/2014/main" id="{C815E5E0-EE55-4A17-ADE7-ECF01F3AA75C}"/>
              </a:ext>
            </a:extLst>
          </p:cNvPr>
          <p:cNvSpPr txBox="1">
            <a:spLocks noChangeArrowheads="1"/>
          </p:cNvSpPr>
          <p:nvPr/>
        </p:nvSpPr>
        <p:spPr bwMode="auto">
          <a:xfrm>
            <a:off x="315913" y="4868863"/>
            <a:ext cx="3952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2400" b="1">
                <a:solidFill>
                  <a:srgbClr val="800000"/>
                </a:solidFill>
                <a:latin typeface="Times" panose="02020603050405020304" pitchFamily="18" charset="0"/>
              </a:rPr>
              <a:t>V</a:t>
            </a:r>
          </a:p>
        </p:txBody>
      </p:sp>
      <p:sp>
        <p:nvSpPr>
          <p:cNvPr id="102407" name="Text Box 10">
            <a:extLst>
              <a:ext uri="{FF2B5EF4-FFF2-40B4-BE49-F238E27FC236}">
                <a16:creationId xmlns:a16="http://schemas.microsoft.com/office/drawing/2014/main" id="{784B2482-2D35-4483-BA78-62C7644DE6EF}"/>
              </a:ext>
            </a:extLst>
          </p:cNvPr>
          <p:cNvSpPr txBox="1">
            <a:spLocks noChangeArrowheads="1"/>
          </p:cNvSpPr>
          <p:nvPr/>
        </p:nvSpPr>
        <p:spPr bwMode="auto">
          <a:xfrm>
            <a:off x="198438" y="5702300"/>
            <a:ext cx="5159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2400" b="1">
                <a:solidFill>
                  <a:srgbClr val="800000"/>
                </a:solidFill>
                <a:latin typeface="Times" panose="02020603050405020304" pitchFamily="18" charset="0"/>
              </a:rPr>
              <a:t>VI</a:t>
            </a:r>
          </a:p>
        </p:txBody>
      </p:sp>
      <p:sp>
        <p:nvSpPr>
          <p:cNvPr id="102408" name="Text Box 11">
            <a:extLst>
              <a:ext uri="{FF2B5EF4-FFF2-40B4-BE49-F238E27FC236}">
                <a16:creationId xmlns:a16="http://schemas.microsoft.com/office/drawing/2014/main" id="{2C013E9E-0448-4AFE-B7B6-24FCDF94FDCE}"/>
              </a:ext>
            </a:extLst>
          </p:cNvPr>
          <p:cNvSpPr txBox="1">
            <a:spLocks noChangeArrowheads="1"/>
          </p:cNvSpPr>
          <p:nvPr/>
        </p:nvSpPr>
        <p:spPr bwMode="auto">
          <a:xfrm>
            <a:off x="1387475" y="1600200"/>
            <a:ext cx="8080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500" dirty="0">
                <a:latin typeface="Times" panose="02020603050405020304" pitchFamily="18" charset="0"/>
              </a:rPr>
              <a:t>0-3 mån</a:t>
            </a:r>
          </a:p>
        </p:txBody>
      </p:sp>
      <p:sp>
        <p:nvSpPr>
          <p:cNvPr id="102409" name="Text Box 12">
            <a:extLst>
              <a:ext uri="{FF2B5EF4-FFF2-40B4-BE49-F238E27FC236}">
                <a16:creationId xmlns:a16="http://schemas.microsoft.com/office/drawing/2014/main" id="{9B6161CB-999A-42DC-9174-3CFA4B425DE5}"/>
              </a:ext>
            </a:extLst>
          </p:cNvPr>
          <p:cNvSpPr txBox="1">
            <a:spLocks noChangeArrowheads="1"/>
          </p:cNvSpPr>
          <p:nvPr/>
        </p:nvSpPr>
        <p:spPr bwMode="auto">
          <a:xfrm>
            <a:off x="2916238" y="1524000"/>
            <a:ext cx="187166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Lite besvärlig pga trötthet, inaktivitet,</a:t>
            </a:r>
          </a:p>
          <a:p>
            <a:pPr algn="ctr" eaLnBrk="1" hangingPunct="1">
              <a:spcBef>
                <a:spcPct val="0"/>
              </a:spcBef>
              <a:buClrTx/>
              <a:buFontTx/>
              <a:buNone/>
            </a:pPr>
            <a:r>
              <a:rPr lang="sv-SE" altLang="sv-SE" sz="1300" b="1">
                <a:latin typeface="Times" panose="02020603050405020304" pitchFamily="18" charset="0"/>
              </a:rPr>
              <a:t>svaghet</a:t>
            </a:r>
          </a:p>
        </p:txBody>
      </p:sp>
      <p:sp>
        <p:nvSpPr>
          <p:cNvPr id="102410" name="Text Box 13">
            <a:extLst>
              <a:ext uri="{FF2B5EF4-FFF2-40B4-BE49-F238E27FC236}">
                <a16:creationId xmlns:a16="http://schemas.microsoft.com/office/drawing/2014/main" id="{3D572564-FACD-49DB-BDD5-92F062F3F171}"/>
              </a:ext>
            </a:extLst>
          </p:cNvPr>
          <p:cNvSpPr txBox="1">
            <a:spLocks noChangeArrowheads="1"/>
          </p:cNvSpPr>
          <p:nvPr/>
        </p:nvSpPr>
        <p:spPr bwMode="auto">
          <a:xfrm>
            <a:off x="4930775" y="1506538"/>
            <a:ext cx="20177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Full återhämtning</a:t>
            </a:r>
          </a:p>
          <a:p>
            <a:pPr algn="ctr" eaLnBrk="1" hangingPunct="1">
              <a:spcBef>
                <a:spcPct val="0"/>
              </a:spcBef>
              <a:buClrTx/>
              <a:buFontTx/>
              <a:buNone/>
            </a:pPr>
            <a:r>
              <a:rPr lang="sv-SE" altLang="sv-SE" sz="1300" b="1">
                <a:latin typeface="Times" panose="02020603050405020304" pitchFamily="18" charset="0"/>
              </a:rPr>
              <a:t>inom 1 år</a:t>
            </a:r>
          </a:p>
        </p:txBody>
      </p:sp>
      <p:sp>
        <p:nvSpPr>
          <p:cNvPr id="102411" name="Text Box 14">
            <a:extLst>
              <a:ext uri="{FF2B5EF4-FFF2-40B4-BE49-F238E27FC236}">
                <a16:creationId xmlns:a16="http://schemas.microsoft.com/office/drawing/2014/main" id="{8CAB9CDE-E3A0-414E-8160-61840D3E5EC4}"/>
              </a:ext>
            </a:extLst>
          </p:cNvPr>
          <p:cNvSpPr txBox="1">
            <a:spLocks noChangeArrowheads="1"/>
          </p:cNvSpPr>
          <p:nvPr/>
        </p:nvSpPr>
        <p:spPr bwMode="auto">
          <a:xfrm>
            <a:off x="7359650" y="1558925"/>
            <a:ext cx="8842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Optimism</a:t>
            </a:r>
          </a:p>
        </p:txBody>
      </p:sp>
      <p:sp>
        <p:nvSpPr>
          <p:cNvPr id="102412" name="Text Box 15">
            <a:extLst>
              <a:ext uri="{FF2B5EF4-FFF2-40B4-BE49-F238E27FC236}">
                <a16:creationId xmlns:a16="http://schemas.microsoft.com/office/drawing/2014/main" id="{864CA2BE-B022-4BCB-8A4A-77C459188594}"/>
              </a:ext>
            </a:extLst>
          </p:cNvPr>
          <p:cNvSpPr txBox="1">
            <a:spLocks noChangeArrowheads="1"/>
          </p:cNvSpPr>
          <p:nvPr/>
        </p:nvSpPr>
        <p:spPr bwMode="auto">
          <a:xfrm>
            <a:off x="1331913" y="2276475"/>
            <a:ext cx="80803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500">
                <a:latin typeface="Times" panose="02020603050405020304" pitchFamily="18" charset="0"/>
              </a:rPr>
              <a:t>1-3 till</a:t>
            </a:r>
          </a:p>
          <a:p>
            <a:pPr algn="ctr" eaLnBrk="1" hangingPunct="1">
              <a:spcBef>
                <a:spcPct val="0"/>
              </a:spcBef>
              <a:buClrTx/>
              <a:buFontTx/>
              <a:buNone/>
            </a:pPr>
            <a:r>
              <a:rPr lang="sv-SE" altLang="sv-SE" sz="1500">
                <a:latin typeface="Times" panose="02020603050405020304" pitchFamily="18" charset="0"/>
              </a:rPr>
              <a:t>6-9 mån</a:t>
            </a:r>
          </a:p>
        </p:txBody>
      </p:sp>
      <p:sp>
        <p:nvSpPr>
          <p:cNvPr id="102413" name="Text Box 16">
            <a:extLst>
              <a:ext uri="{FF2B5EF4-FFF2-40B4-BE49-F238E27FC236}">
                <a16:creationId xmlns:a16="http://schemas.microsoft.com/office/drawing/2014/main" id="{A57330EC-C47D-4D68-AE09-B2B411EC1783}"/>
              </a:ext>
            </a:extLst>
          </p:cNvPr>
          <p:cNvSpPr txBox="1">
            <a:spLocks noChangeArrowheads="1"/>
          </p:cNvSpPr>
          <p:nvPr/>
        </p:nvSpPr>
        <p:spPr bwMode="auto">
          <a:xfrm>
            <a:off x="2916238" y="2276475"/>
            <a:ext cx="2014537"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Samarbetar inte fullt,</a:t>
            </a:r>
          </a:p>
          <a:p>
            <a:pPr algn="ctr" eaLnBrk="1" hangingPunct="1">
              <a:spcBef>
                <a:spcPct val="0"/>
              </a:spcBef>
              <a:buClrTx/>
              <a:buFontTx/>
              <a:buNone/>
            </a:pPr>
            <a:r>
              <a:rPr lang="sv-SE" altLang="sv-SE" sz="1300" b="1">
                <a:latin typeface="Times" panose="02020603050405020304" pitchFamily="18" charset="0"/>
              </a:rPr>
              <a:t>ej motiverad,</a:t>
            </a:r>
          </a:p>
          <a:p>
            <a:pPr algn="ctr" eaLnBrk="1" hangingPunct="1">
              <a:spcBef>
                <a:spcPct val="0"/>
              </a:spcBef>
              <a:buClrTx/>
              <a:buFontTx/>
              <a:buNone/>
            </a:pPr>
            <a:r>
              <a:rPr lang="sv-SE" altLang="sv-SE" sz="1300" b="1">
                <a:latin typeface="Times" panose="02020603050405020304" pitchFamily="18" charset="0"/>
              </a:rPr>
              <a:t>självupptagen</a:t>
            </a:r>
          </a:p>
        </p:txBody>
      </p:sp>
      <p:sp>
        <p:nvSpPr>
          <p:cNvPr id="102414" name="Text Box 17">
            <a:extLst>
              <a:ext uri="{FF2B5EF4-FFF2-40B4-BE49-F238E27FC236}">
                <a16:creationId xmlns:a16="http://schemas.microsoft.com/office/drawing/2014/main" id="{5DDD2C22-BE73-49BA-879D-78EC6682C227}"/>
              </a:ext>
            </a:extLst>
          </p:cNvPr>
          <p:cNvSpPr txBox="1">
            <a:spLocks noChangeArrowheads="1"/>
          </p:cNvSpPr>
          <p:nvPr/>
        </p:nvSpPr>
        <p:spPr bwMode="auto">
          <a:xfrm>
            <a:off x="4930775" y="2276475"/>
            <a:ext cx="194786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Återhämtning </a:t>
            </a:r>
            <a:r>
              <a:rPr lang="ja-JP" altLang="sv-SE" sz="1300" b="1">
                <a:latin typeface="Times" panose="02020603050405020304" pitchFamily="18" charset="0"/>
              </a:rPr>
              <a:t>”</a:t>
            </a:r>
            <a:r>
              <a:rPr lang="sv-SE" altLang="ja-JP" sz="1300" b="1">
                <a:latin typeface="Times" panose="02020603050405020304" pitchFamily="18" charset="0"/>
              </a:rPr>
              <a:t>om han</a:t>
            </a:r>
            <a:r>
              <a:rPr lang="sv-SE" altLang="ja-JP" sz="1300">
                <a:latin typeface="Times" panose="02020603050405020304" pitchFamily="18" charset="0"/>
              </a:rPr>
              <a:t> </a:t>
            </a:r>
            <a:r>
              <a:rPr lang="sv-SE" altLang="ja-JP" sz="1300" b="1">
                <a:latin typeface="Times" panose="02020603050405020304" pitchFamily="18" charset="0"/>
              </a:rPr>
              <a:t>bara försöker lite</a:t>
            </a:r>
          </a:p>
          <a:p>
            <a:pPr algn="ctr" eaLnBrk="1" hangingPunct="1">
              <a:spcBef>
                <a:spcPct val="0"/>
              </a:spcBef>
              <a:buClrTx/>
              <a:buFontTx/>
              <a:buNone/>
            </a:pPr>
            <a:r>
              <a:rPr lang="sv-SE" altLang="sv-SE" sz="1300" b="1">
                <a:latin typeface="Times" panose="02020603050405020304" pitchFamily="18" charset="0"/>
              </a:rPr>
              <a:t>mer</a:t>
            </a:r>
            <a:r>
              <a:rPr lang="ja-JP" altLang="sv-SE" sz="1300" b="1">
                <a:latin typeface="Times" panose="02020603050405020304" pitchFamily="18" charset="0"/>
              </a:rPr>
              <a:t>”</a:t>
            </a:r>
            <a:endParaRPr lang="sv-SE" altLang="sv-SE" sz="1300" b="1">
              <a:latin typeface="Times" panose="02020603050405020304" pitchFamily="18" charset="0"/>
            </a:endParaRPr>
          </a:p>
        </p:txBody>
      </p:sp>
      <p:sp>
        <p:nvSpPr>
          <p:cNvPr id="102415" name="Text Box 18">
            <a:extLst>
              <a:ext uri="{FF2B5EF4-FFF2-40B4-BE49-F238E27FC236}">
                <a16:creationId xmlns:a16="http://schemas.microsoft.com/office/drawing/2014/main" id="{B2975E6D-D0C9-452B-A172-EED4A8D324C2}"/>
              </a:ext>
            </a:extLst>
          </p:cNvPr>
          <p:cNvSpPr txBox="1">
            <a:spLocks noChangeArrowheads="1"/>
          </p:cNvSpPr>
          <p:nvPr/>
        </p:nvSpPr>
        <p:spPr bwMode="auto">
          <a:xfrm>
            <a:off x="6948488" y="2276475"/>
            <a:ext cx="17986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Förvirring, ängslan</a:t>
            </a:r>
          </a:p>
        </p:txBody>
      </p:sp>
      <p:sp>
        <p:nvSpPr>
          <p:cNvPr id="102416" name="Text Box 19">
            <a:extLst>
              <a:ext uri="{FF2B5EF4-FFF2-40B4-BE49-F238E27FC236}">
                <a16:creationId xmlns:a16="http://schemas.microsoft.com/office/drawing/2014/main" id="{492C7BDD-E867-4D5D-BD67-09B3BAD71699}"/>
              </a:ext>
            </a:extLst>
          </p:cNvPr>
          <p:cNvSpPr txBox="1">
            <a:spLocks noChangeArrowheads="1"/>
          </p:cNvSpPr>
          <p:nvPr/>
        </p:nvSpPr>
        <p:spPr bwMode="auto">
          <a:xfrm>
            <a:off x="1292225" y="3101975"/>
            <a:ext cx="9032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500">
                <a:latin typeface="Times" panose="02020603050405020304" pitchFamily="18" charset="0"/>
              </a:rPr>
              <a:t>6-9 till</a:t>
            </a:r>
          </a:p>
          <a:p>
            <a:pPr algn="ctr" eaLnBrk="1" hangingPunct="1">
              <a:spcBef>
                <a:spcPct val="0"/>
              </a:spcBef>
              <a:buClrTx/>
              <a:buFontTx/>
              <a:buNone/>
            </a:pPr>
            <a:r>
              <a:rPr lang="sv-SE" altLang="sv-SE" sz="1500">
                <a:latin typeface="Times" panose="02020603050405020304" pitchFamily="18" charset="0"/>
              </a:rPr>
              <a:t>9-24 mån</a:t>
            </a:r>
          </a:p>
        </p:txBody>
      </p:sp>
      <p:sp>
        <p:nvSpPr>
          <p:cNvPr id="102417" name="Text Box 20">
            <a:extLst>
              <a:ext uri="{FF2B5EF4-FFF2-40B4-BE49-F238E27FC236}">
                <a16:creationId xmlns:a16="http://schemas.microsoft.com/office/drawing/2014/main" id="{C1A17925-59B5-4E4A-AF87-EA1D0AE182D1}"/>
              </a:ext>
            </a:extLst>
          </p:cNvPr>
          <p:cNvSpPr txBox="1">
            <a:spLocks noChangeArrowheads="1"/>
          </p:cNvSpPr>
          <p:nvPr/>
        </p:nvSpPr>
        <p:spPr bwMode="auto">
          <a:xfrm>
            <a:off x="2916238" y="3179763"/>
            <a:ext cx="20145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Oansvarig, själv-</a:t>
            </a:r>
          </a:p>
          <a:p>
            <a:pPr algn="ctr" eaLnBrk="1" hangingPunct="1">
              <a:spcBef>
                <a:spcPct val="0"/>
              </a:spcBef>
              <a:buClrTx/>
              <a:buFontTx/>
              <a:buNone/>
            </a:pPr>
            <a:r>
              <a:rPr lang="sv-SE" altLang="sv-SE" sz="1300" b="1">
                <a:latin typeface="Times" panose="02020603050405020304" pitchFamily="18" charset="0"/>
              </a:rPr>
              <a:t>upptagen, lättirriterad, lat</a:t>
            </a:r>
          </a:p>
        </p:txBody>
      </p:sp>
      <p:sp>
        <p:nvSpPr>
          <p:cNvPr id="102418" name="Text Box 21">
            <a:extLst>
              <a:ext uri="{FF2B5EF4-FFF2-40B4-BE49-F238E27FC236}">
                <a16:creationId xmlns:a16="http://schemas.microsoft.com/office/drawing/2014/main" id="{FA79C8F2-44AB-416A-A03B-1C409E7E0C31}"/>
              </a:ext>
            </a:extLst>
          </p:cNvPr>
          <p:cNvSpPr txBox="1">
            <a:spLocks noChangeArrowheads="1"/>
          </p:cNvSpPr>
          <p:nvPr/>
        </p:nvSpPr>
        <p:spPr bwMode="auto">
          <a:xfrm>
            <a:off x="4930775" y="3159125"/>
            <a:ext cx="20177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Oberoende, om jag bara</a:t>
            </a:r>
            <a:r>
              <a:rPr lang="sv-SE" altLang="sv-SE" sz="1300">
                <a:latin typeface="Times" panose="02020603050405020304" pitchFamily="18" charset="0"/>
              </a:rPr>
              <a:t> </a:t>
            </a:r>
            <a:r>
              <a:rPr lang="sv-SE" altLang="sv-SE" sz="1300" b="1">
                <a:latin typeface="Times" panose="02020603050405020304" pitchFamily="18" charset="0"/>
              </a:rPr>
              <a:t>visste hur jag kan</a:t>
            </a:r>
            <a:r>
              <a:rPr lang="sv-SE" altLang="sv-SE" sz="1300">
                <a:latin typeface="Times" panose="02020603050405020304" pitchFamily="18" charset="0"/>
              </a:rPr>
              <a:t> </a:t>
            </a:r>
            <a:r>
              <a:rPr lang="sv-SE" altLang="sv-SE" sz="1300" b="1">
                <a:latin typeface="Times" panose="02020603050405020304" pitchFamily="18" charset="0"/>
              </a:rPr>
              <a:t>hjälpa</a:t>
            </a:r>
          </a:p>
        </p:txBody>
      </p:sp>
      <p:sp>
        <p:nvSpPr>
          <p:cNvPr id="102419" name="Text Box 22">
            <a:extLst>
              <a:ext uri="{FF2B5EF4-FFF2-40B4-BE49-F238E27FC236}">
                <a16:creationId xmlns:a16="http://schemas.microsoft.com/office/drawing/2014/main" id="{A3C3AA4F-C692-47F4-BCEE-F84A6252E3F1}"/>
              </a:ext>
            </a:extLst>
          </p:cNvPr>
          <p:cNvSpPr txBox="1">
            <a:spLocks noChangeArrowheads="1"/>
          </p:cNvSpPr>
          <p:nvPr/>
        </p:nvSpPr>
        <p:spPr bwMode="auto">
          <a:xfrm>
            <a:off x="6948488" y="3035300"/>
            <a:ext cx="187166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Modlös, skuldtyngd,</a:t>
            </a:r>
          </a:p>
          <a:p>
            <a:pPr algn="ctr" eaLnBrk="1" hangingPunct="1">
              <a:spcBef>
                <a:spcPct val="0"/>
              </a:spcBef>
              <a:buClrTx/>
              <a:buFontTx/>
              <a:buNone/>
            </a:pPr>
            <a:r>
              <a:rPr lang="sv-SE" altLang="sv-SE" sz="1300" b="1">
                <a:latin typeface="Times" panose="02020603050405020304" pitchFamily="18" charset="0"/>
              </a:rPr>
              <a:t>deprimerad, </a:t>
            </a:r>
            <a:r>
              <a:rPr lang="ja-JP" altLang="sv-SE" sz="1300" b="1">
                <a:latin typeface="Times" panose="02020603050405020304" pitchFamily="18" charset="0"/>
              </a:rPr>
              <a:t>”</a:t>
            </a:r>
            <a:r>
              <a:rPr lang="sv-SE" altLang="ja-JP" sz="1300" b="1">
                <a:latin typeface="Times" panose="02020603050405020304" pitchFamily="18" charset="0"/>
              </a:rPr>
              <a:t>håller jag</a:t>
            </a:r>
            <a:r>
              <a:rPr lang="sv-SE" altLang="ja-JP" sz="1300">
                <a:latin typeface="Times" panose="02020603050405020304" pitchFamily="18" charset="0"/>
              </a:rPr>
              <a:t> </a:t>
            </a:r>
            <a:r>
              <a:rPr lang="sv-SE" altLang="ja-JP" sz="1300" b="1">
                <a:latin typeface="Times" panose="02020603050405020304" pitchFamily="18" charset="0"/>
              </a:rPr>
              <a:t>på att bli tokig</a:t>
            </a:r>
            <a:r>
              <a:rPr lang="ja-JP" altLang="sv-SE" sz="1300" b="1">
                <a:latin typeface="Times" panose="02020603050405020304" pitchFamily="18" charset="0"/>
              </a:rPr>
              <a:t>”</a:t>
            </a:r>
            <a:endParaRPr lang="sv-SE" altLang="sv-SE" sz="1300" b="1">
              <a:latin typeface="Times" panose="02020603050405020304" pitchFamily="18" charset="0"/>
            </a:endParaRPr>
          </a:p>
        </p:txBody>
      </p:sp>
      <p:sp>
        <p:nvSpPr>
          <p:cNvPr id="102420" name="Text Box 23">
            <a:extLst>
              <a:ext uri="{FF2B5EF4-FFF2-40B4-BE49-F238E27FC236}">
                <a16:creationId xmlns:a16="http://schemas.microsoft.com/office/drawing/2014/main" id="{B9D713E4-39DF-45B7-A0BC-0858B49B421D}"/>
              </a:ext>
            </a:extLst>
          </p:cNvPr>
          <p:cNvSpPr txBox="1">
            <a:spLocks noChangeArrowheads="1"/>
          </p:cNvSpPr>
          <p:nvPr/>
        </p:nvSpPr>
        <p:spPr bwMode="auto">
          <a:xfrm>
            <a:off x="1366838" y="4048125"/>
            <a:ext cx="7572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500">
                <a:latin typeface="Times" panose="02020603050405020304" pitchFamily="18" charset="0"/>
              </a:rPr>
              <a:t>&gt;9 mån</a:t>
            </a:r>
          </a:p>
        </p:txBody>
      </p:sp>
      <p:sp>
        <p:nvSpPr>
          <p:cNvPr id="102421" name="Text Box 24">
            <a:extLst>
              <a:ext uri="{FF2B5EF4-FFF2-40B4-BE49-F238E27FC236}">
                <a16:creationId xmlns:a16="http://schemas.microsoft.com/office/drawing/2014/main" id="{1B3F598B-7FE7-457F-B0D7-B0D6136891E2}"/>
              </a:ext>
            </a:extLst>
          </p:cNvPr>
          <p:cNvSpPr txBox="1">
            <a:spLocks noChangeArrowheads="1"/>
          </p:cNvSpPr>
          <p:nvPr/>
        </p:nvSpPr>
        <p:spPr bwMode="auto">
          <a:xfrm>
            <a:off x="2916238" y="4005263"/>
            <a:ext cx="22304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En annorlunda, svår,</a:t>
            </a:r>
            <a:r>
              <a:rPr lang="sv-SE" altLang="sv-SE" sz="1300">
                <a:latin typeface="Times" panose="02020603050405020304" pitchFamily="18" charset="0"/>
              </a:rPr>
              <a:t> </a:t>
            </a:r>
            <a:r>
              <a:rPr lang="sv-SE" altLang="sv-SE" sz="1300" b="1">
                <a:latin typeface="Times" panose="02020603050405020304" pitchFamily="18" charset="0"/>
              </a:rPr>
              <a:t>barnslig person</a:t>
            </a:r>
          </a:p>
        </p:txBody>
      </p:sp>
      <p:sp>
        <p:nvSpPr>
          <p:cNvPr id="102422" name="Text Box 25">
            <a:extLst>
              <a:ext uri="{FF2B5EF4-FFF2-40B4-BE49-F238E27FC236}">
                <a16:creationId xmlns:a16="http://schemas.microsoft.com/office/drawing/2014/main" id="{04C269A4-A750-4449-82E6-B59A098E83E0}"/>
              </a:ext>
            </a:extLst>
          </p:cNvPr>
          <p:cNvSpPr txBox="1">
            <a:spLocks noChangeArrowheads="1"/>
          </p:cNvSpPr>
          <p:nvPr/>
        </p:nvSpPr>
        <p:spPr bwMode="auto">
          <a:xfrm>
            <a:off x="4930775" y="4005263"/>
            <a:ext cx="20177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Ingen eller obetydlig</a:t>
            </a:r>
          </a:p>
          <a:p>
            <a:pPr algn="ctr" eaLnBrk="1" hangingPunct="1">
              <a:spcBef>
                <a:spcPct val="0"/>
              </a:spcBef>
              <a:buClrTx/>
              <a:buFontTx/>
              <a:buNone/>
            </a:pPr>
            <a:r>
              <a:rPr lang="sv-SE" altLang="sv-SE" sz="1300" b="1">
                <a:latin typeface="Times" panose="02020603050405020304" pitchFamily="18" charset="0"/>
              </a:rPr>
              <a:t>förändring</a:t>
            </a:r>
          </a:p>
        </p:txBody>
      </p:sp>
      <p:sp>
        <p:nvSpPr>
          <p:cNvPr id="102423" name="Text Box 26">
            <a:extLst>
              <a:ext uri="{FF2B5EF4-FFF2-40B4-BE49-F238E27FC236}">
                <a16:creationId xmlns:a16="http://schemas.microsoft.com/office/drawing/2014/main" id="{1EE09FDC-A005-48DC-821A-0E823706FEB8}"/>
              </a:ext>
            </a:extLst>
          </p:cNvPr>
          <p:cNvSpPr txBox="1">
            <a:spLocks noChangeArrowheads="1"/>
          </p:cNvSpPr>
          <p:nvPr/>
        </p:nvSpPr>
        <p:spPr bwMode="auto">
          <a:xfrm>
            <a:off x="6878638" y="4005263"/>
            <a:ext cx="2012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Depression, tvivel,</a:t>
            </a:r>
          </a:p>
          <a:p>
            <a:pPr algn="ctr" eaLnBrk="1" hangingPunct="1">
              <a:spcBef>
                <a:spcPct val="0"/>
              </a:spcBef>
              <a:buClrTx/>
              <a:buFontTx/>
              <a:buNone/>
            </a:pPr>
            <a:r>
              <a:rPr lang="ja-JP" altLang="sv-SE" sz="1300" b="1">
                <a:latin typeface="Times" panose="02020603050405020304" pitchFamily="18" charset="0"/>
              </a:rPr>
              <a:t>”</a:t>
            </a:r>
            <a:r>
              <a:rPr lang="sv-SE" altLang="ja-JP" sz="1300" b="1">
                <a:latin typeface="Times" panose="02020603050405020304" pitchFamily="18" charset="0"/>
              </a:rPr>
              <a:t>fångad</a:t>
            </a:r>
            <a:r>
              <a:rPr lang="ja-JP" altLang="sv-SE" sz="1300" b="1">
                <a:latin typeface="Times" panose="02020603050405020304" pitchFamily="18" charset="0"/>
              </a:rPr>
              <a:t>”</a:t>
            </a:r>
            <a:endParaRPr lang="sv-SE" altLang="sv-SE" sz="1300" b="1">
              <a:latin typeface="Times" panose="02020603050405020304" pitchFamily="18" charset="0"/>
            </a:endParaRPr>
          </a:p>
        </p:txBody>
      </p:sp>
      <p:sp>
        <p:nvSpPr>
          <p:cNvPr id="102424" name="Text Box 27">
            <a:extLst>
              <a:ext uri="{FF2B5EF4-FFF2-40B4-BE49-F238E27FC236}">
                <a16:creationId xmlns:a16="http://schemas.microsoft.com/office/drawing/2014/main" id="{3B3074CE-D38B-43A8-94F9-8B36D4978479}"/>
              </a:ext>
            </a:extLst>
          </p:cNvPr>
          <p:cNvSpPr txBox="1">
            <a:spLocks noChangeArrowheads="1"/>
          </p:cNvSpPr>
          <p:nvPr/>
        </p:nvSpPr>
        <p:spPr bwMode="auto">
          <a:xfrm>
            <a:off x="1343025" y="4941888"/>
            <a:ext cx="8524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500">
                <a:latin typeface="Times" panose="02020603050405020304" pitchFamily="18" charset="0"/>
              </a:rPr>
              <a:t>&gt;15 mån</a:t>
            </a:r>
          </a:p>
        </p:txBody>
      </p:sp>
      <p:sp>
        <p:nvSpPr>
          <p:cNvPr id="102425" name="Text Box 28">
            <a:extLst>
              <a:ext uri="{FF2B5EF4-FFF2-40B4-BE49-F238E27FC236}">
                <a16:creationId xmlns:a16="http://schemas.microsoft.com/office/drawing/2014/main" id="{E8566001-E8A5-40BD-9B29-20A092042BD2}"/>
              </a:ext>
            </a:extLst>
          </p:cNvPr>
          <p:cNvSpPr txBox="1">
            <a:spLocks noChangeArrowheads="1"/>
          </p:cNvSpPr>
          <p:nvPr/>
        </p:nvSpPr>
        <p:spPr bwMode="auto">
          <a:xfrm>
            <a:off x="2916238" y="4868863"/>
            <a:ext cx="1944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Svår, barnslig,</a:t>
            </a:r>
            <a:r>
              <a:rPr lang="sv-SE" altLang="sv-SE" sz="1300">
                <a:latin typeface="Times" panose="02020603050405020304" pitchFamily="18" charset="0"/>
              </a:rPr>
              <a:t> </a:t>
            </a:r>
          </a:p>
          <a:p>
            <a:pPr algn="ctr" eaLnBrk="1" hangingPunct="1">
              <a:spcBef>
                <a:spcPct val="0"/>
              </a:spcBef>
              <a:buClrTx/>
              <a:buFontTx/>
              <a:buNone/>
            </a:pPr>
            <a:r>
              <a:rPr lang="sv-SE" altLang="sv-SE" sz="1300" b="1">
                <a:latin typeface="Times" panose="02020603050405020304" pitchFamily="18" charset="0"/>
              </a:rPr>
              <a:t>beroende</a:t>
            </a:r>
          </a:p>
        </p:txBody>
      </p:sp>
      <p:sp>
        <p:nvSpPr>
          <p:cNvPr id="102426" name="Text Box 29">
            <a:extLst>
              <a:ext uri="{FF2B5EF4-FFF2-40B4-BE49-F238E27FC236}">
                <a16:creationId xmlns:a16="http://schemas.microsoft.com/office/drawing/2014/main" id="{1A201DC0-6619-4944-8AD6-87F5A82B0B10}"/>
              </a:ext>
            </a:extLst>
          </p:cNvPr>
          <p:cNvSpPr txBox="1">
            <a:spLocks noChangeArrowheads="1"/>
          </p:cNvSpPr>
          <p:nvPr/>
        </p:nvSpPr>
        <p:spPr bwMode="auto">
          <a:xfrm>
            <a:off x="4930775" y="4868863"/>
            <a:ext cx="20177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Ingen eller obetydlig</a:t>
            </a:r>
          </a:p>
          <a:p>
            <a:pPr algn="ctr" eaLnBrk="1" hangingPunct="1">
              <a:spcBef>
                <a:spcPct val="0"/>
              </a:spcBef>
              <a:buClrTx/>
              <a:buFontTx/>
              <a:buNone/>
            </a:pPr>
            <a:r>
              <a:rPr lang="sv-SE" altLang="sv-SE" sz="1300" b="1">
                <a:latin typeface="Times" panose="02020603050405020304" pitchFamily="18" charset="0"/>
              </a:rPr>
              <a:t>förändring</a:t>
            </a:r>
          </a:p>
        </p:txBody>
      </p:sp>
      <p:sp>
        <p:nvSpPr>
          <p:cNvPr id="102427" name="Text Box 30">
            <a:extLst>
              <a:ext uri="{FF2B5EF4-FFF2-40B4-BE49-F238E27FC236}">
                <a16:creationId xmlns:a16="http://schemas.microsoft.com/office/drawing/2014/main" id="{AF4BC6F4-61F6-4A79-8799-B063839A4AB9}"/>
              </a:ext>
            </a:extLst>
          </p:cNvPr>
          <p:cNvSpPr txBox="1">
            <a:spLocks noChangeArrowheads="1"/>
          </p:cNvSpPr>
          <p:nvPr/>
        </p:nvSpPr>
        <p:spPr bwMode="auto">
          <a:xfrm>
            <a:off x="7510463" y="4941888"/>
            <a:ext cx="517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Sorg</a:t>
            </a:r>
          </a:p>
        </p:txBody>
      </p:sp>
      <p:sp>
        <p:nvSpPr>
          <p:cNvPr id="102428" name="Text Box 31">
            <a:extLst>
              <a:ext uri="{FF2B5EF4-FFF2-40B4-BE49-F238E27FC236}">
                <a16:creationId xmlns:a16="http://schemas.microsoft.com/office/drawing/2014/main" id="{7B29D7F8-80F1-4BEE-9CD6-118BE7C1D666}"/>
              </a:ext>
            </a:extLst>
          </p:cNvPr>
          <p:cNvSpPr txBox="1">
            <a:spLocks noChangeArrowheads="1"/>
          </p:cNvSpPr>
          <p:nvPr/>
        </p:nvSpPr>
        <p:spPr bwMode="auto">
          <a:xfrm>
            <a:off x="1416050" y="5776913"/>
            <a:ext cx="8524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500">
                <a:latin typeface="Times" panose="02020603050405020304" pitchFamily="18" charset="0"/>
              </a:rPr>
              <a:t>&gt;18 mån</a:t>
            </a:r>
          </a:p>
        </p:txBody>
      </p:sp>
      <p:sp>
        <p:nvSpPr>
          <p:cNvPr id="102429" name="Text Box 32">
            <a:extLst>
              <a:ext uri="{FF2B5EF4-FFF2-40B4-BE49-F238E27FC236}">
                <a16:creationId xmlns:a16="http://schemas.microsoft.com/office/drawing/2014/main" id="{D86C36A5-F915-4BBE-B9CD-6E0F95571262}"/>
              </a:ext>
            </a:extLst>
          </p:cNvPr>
          <p:cNvSpPr txBox="1">
            <a:spLocks noChangeArrowheads="1"/>
          </p:cNvSpPr>
          <p:nvPr/>
        </p:nvSpPr>
        <p:spPr bwMode="auto">
          <a:xfrm>
            <a:off x="2916238" y="5683250"/>
            <a:ext cx="18716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Svår, barnslig,</a:t>
            </a:r>
          </a:p>
          <a:p>
            <a:pPr algn="ctr" eaLnBrk="1" hangingPunct="1">
              <a:spcBef>
                <a:spcPct val="0"/>
              </a:spcBef>
              <a:buClrTx/>
              <a:buFontTx/>
              <a:buNone/>
            </a:pPr>
            <a:r>
              <a:rPr lang="sv-SE" altLang="sv-SE" sz="1300" b="1">
                <a:latin typeface="Times" panose="02020603050405020304" pitchFamily="18" charset="0"/>
              </a:rPr>
              <a:t>beroende</a:t>
            </a:r>
          </a:p>
        </p:txBody>
      </p:sp>
      <p:sp>
        <p:nvSpPr>
          <p:cNvPr id="102430" name="Text Box 33">
            <a:extLst>
              <a:ext uri="{FF2B5EF4-FFF2-40B4-BE49-F238E27FC236}">
                <a16:creationId xmlns:a16="http://schemas.microsoft.com/office/drawing/2014/main" id="{2CE7380A-C2E1-4734-824F-1339873A9A8D}"/>
              </a:ext>
            </a:extLst>
          </p:cNvPr>
          <p:cNvSpPr txBox="1">
            <a:spLocks noChangeArrowheads="1"/>
          </p:cNvSpPr>
          <p:nvPr/>
        </p:nvSpPr>
        <p:spPr bwMode="auto">
          <a:xfrm>
            <a:off x="4930775" y="5683250"/>
            <a:ext cx="19478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Ingen eller obetydlig</a:t>
            </a:r>
          </a:p>
          <a:p>
            <a:pPr algn="ctr" eaLnBrk="1" hangingPunct="1">
              <a:spcBef>
                <a:spcPct val="0"/>
              </a:spcBef>
              <a:buClrTx/>
              <a:buFontTx/>
              <a:buNone/>
            </a:pPr>
            <a:r>
              <a:rPr lang="sv-SE" altLang="sv-SE" sz="1300" b="1">
                <a:latin typeface="Times" panose="02020603050405020304" pitchFamily="18" charset="0"/>
              </a:rPr>
              <a:t>förändring</a:t>
            </a:r>
          </a:p>
        </p:txBody>
      </p:sp>
      <p:sp>
        <p:nvSpPr>
          <p:cNvPr id="102431" name="Text Box 34">
            <a:extLst>
              <a:ext uri="{FF2B5EF4-FFF2-40B4-BE49-F238E27FC236}">
                <a16:creationId xmlns:a16="http://schemas.microsoft.com/office/drawing/2014/main" id="{ACBACDE1-3492-42FF-B166-6F63706E0FF5}"/>
              </a:ext>
            </a:extLst>
          </p:cNvPr>
          <p:cNvSpPr txBox="1">
            <a:spLocks noChangeArrowheads="1"/>
          </p:cNvSpPr>
          <p:nvPr/>
        </p:nvSpPr>
        <p:spPr bwMode="auto">
          <a:xfrm>
            <a:off x="6948488" y="5589588"/>
            <a:ext cx="18716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28" tIns="42665" rIns="85328" bIns="42665">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1300" b="1">
                <a:latin typeface="Times" panose="02020603050405020304" pitchFamily="18" charset="0"/>
              </a:rPr>
              <a:t>Omorganisation,</a:t>
            </a:r>
          </a:p>
          <a:p>
            <a:pPr algn="ctr" eaLnBrk="1" hangingPunct="1">
              <a:spcBef>
                <a:spcPct val="0"/>
              </a:spcBef>
              <a:buClrTx/>
              <a:buFontTx/>
              <a:buNone/>
            </a:pPr>
            <a:r>
              <a:rPr lang="sv-SE" altLang="sv-SE" sz="1300" b="1">
                <a:latin typeface="Times" panose="02020603050405020304" pitchFamily="18" charset="0"/>
              </a:rPr>
              <a:t>emotionell/fysisk </a:t>
            </a:r>
          </a:p>
          <a:p>
            <a:pPr algn="ctr" eaLnBrk="1" hangingPunct="1">
              <a:lnSpc>
                <a:spcPct val="80000"/>
              </a:lnSpc>
              <a:spcBef>
                <a:spcPct val="0"/>
              </a:spcBef>
              <a:buClrTx/>
              <a:buFontTx/>
              <a:buNone/>
            </a:pPr>
            <a:r>
              <a:rPr lang="sv-SE" altLang="sv-SE" sz="1300" b="1">
                <a:latin typeface="Times" panose="02020603050405020304" pitchFamily="18" charset="0"/>
              </a:rPr>
              <a:t>frigörelse</a:t>
            </a:r>
          </a:p>
        </p:txBody>
      </p:sp>
      <p:sp>
        <p:nvSpPr>
          <p:cNvPr id="102432" name="Rectangle 35">
            <a:extLst>
              <a:ext uri="{FF2B5EF4-FFF2-40B4-BE49-F238E27FC236}">
                <a16:creationId xmlns:a16="http://schemas.microsoft.com/office/drawing/2014/main" id="{19DD49F4-168B-41C2-8ED5-820DFBCB0764}"/>
              </a:ext>
            </a:extLst>
          </p:cNvPr>
          <p:cNvSpPr>
            <a:spLocks noChangeArrowheads="1"/>
          </p:cNvSpPr>
          <p:nvPr/>
        </p:nvSpPr>
        <p:spPr bwMode="auto">
          <a:xfrm>
            <a:off x="250825" y="4005263"/>
            <a:ext cx="525463" cy="385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7221" tIns="38611" rIns="77221" bIns="38611">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b="1">
                <a:solidFill>
                  <a:srgbClr val="800000"/>
                </a:solidFill>
              </a:rPr>
              <a:t>IV</a:t>
            </a:r>
          </a:p>
        </p:txBody>
      </p:sp>
      <p:sp>
        <p:nvSpPr>
          <p:cNvPr id="102433" name="Text Box 36">
            <a:extLst>
              <a:ext uri="{FF2B5EF4-FFF2-40B4-BE49-F238E27FC236}">
                <a16:creationId xmlns:a16="http://schemas.microsoft.com/office/drawing/2014/main" id="{9E1AA06E-D6C3-4289-9F9A-D350417D778D}"/>
              </a:ext>
            </a:extLst>
          </p:cNvPr>
          <p:cNvSpPr txBox="1">
            <a:spLocks noChangeArrowheads="1"/>
          </p:cNvSpPr>
          <p:nvPr/>
        </p:nvSpPr>
        <p:spPr bwMode="auto">
          <a:xfrm>
            <a:off x="250825" y="1543050"/>
            <a:ext cx="4270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221" tIns="38611" rIns="77221" bIns="38611">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sv-SE" altLang="sv-SE" sz="2400" b="1">
                <a:solidFill>
                  <a:srgbClr val="800000"/>
                </a:solidFill>
                <a:latin typeface="Times" panose="02020603050405020304" pitchFamily="18" charset="0"/>
              </a:rPr>
              <a:t>I</a:t>
            </a:r>
          </a:p>
        </p:txBody>
      </p:sp>
      <p:sp>
        <p:nvSpPr>
          <p:cNvPr id="102434" name="Text Box 37">
            <a:extLst>
              <a:ext uri="{FF2B5EF4-FFF2-40B4-BE49-F238E27FC236}">
                <a16:creationId xmlns:a16="http://schemas.microsoft.com/office/drawing/2014/main" id="{80D88A2C-0017-4B9D-8F31-3524E62D061F}"/>
              </a:ext>
            </a:extLst>
          </p:cNvPr>
          <p:cNvSpPr txBox="1">
            <a:spLocks noChangeArrowheads="1"/>
          </p:cNvSpPr>
          <p:nvPr/>
        </p:nvSpPr>
        <p:spPr bwMode="auto">
          <a:xfrm>
            <a:off x="250825" y="2455863"/>
            <a:ext cx="5254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221" tIns="38611" rIns="77221" bIns="38611">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sv-SE" altLang="sv-SE" sz="2400" b="1">
                <a:solidFill>
                  <a:srgbClr val="800000"/>
                </a:solidFill>
                <a:latin typeface="Times" panose="02020603050405020304" pitchFamily="18" charset="0"/>
              </a:rPr>
              <a:t>II</a:t>
            </a:r>
          </a:p>
        </p:txBody>
      </p:sp>
      <p:sp>
        <p:nvSpPr>
          <p:cNvPr id="102435" name="Rectangle 38">
            <a:extLst>
              <a:ext uri="{FF2B5EF4-FFF2-40B4-BE49-F238E27FC236}">
                <a16:creationId xmlns:a16="http://schemas.microsoft.com/office/drawing/2014/main" id="{5941B1B8-CD3F-4A04-88DC-6899FF734FB6}"/>
              </a:ext>
            </a:extLst>
          </p:cNvPr>
          <p:cNvSpPr>
            <a:spLocks noChangeArrowheads="1"/>
          </p:cNvSpPr>
          <p:nvPr/>
        </p:nvSpPr>
        <p:spPr bwMode="auto">
          <a:xfrm>
            <a:off x="250825" y="3213100"/>
            <a:ext cx="576263" cy="385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7221" tIns="38611" rIns="77221" bIns="38611">
            <a:spAutoFit/>
          </a:bodyPr>
          <a:lstStyle>
            <a:lvl1pPr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52488">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52488">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52488">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5248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5248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sv-SE" altLang="sv-SE" b="1">
                <a:solidFill>
                  <a:srgbClr val="800000"/>
                </a:solidFill>
              </a:rPr>
              <a:t>III</a:t>
            </a:r>
          </a:p>
        </p:txBody>
      </p:sp>
      <p:sp>
        <p:nvSpPr>
          <p:cNvPr id="2" name="textruta 1">
            <a:extLst>
              <a:ext uri="{FF2B5EF4-FFF2-40B4-BE49-F238E27FC236}">
                <a16:creationId xmlns:a16="http://schemas.microsoft.com/office/drawing/2014/main" id="{6A2D5D9D-F931-4B54-B35D-C4520D074E1A}"/>
              </a:ext>
            </a:extLst>
          </p:cNvPr>
          <p:cNvSpPr txBox="1"/>
          <p:nvPr/>
        </p:nvSpPr>
        <p:spPr>
          <a:xfrm>
            <a:off x="2510443" y="258247"/>
            <a:ext cx="6026671" cy="646331"/>
          </a:xfrm>
          <a:prstGeom prst="rect">
            <a:avLst/>
          </a:prstGeom>
          <a:noFill/>
        </p:spPr>
        <p:txBody>
          <a:bodyPr wrap="square" rtlCol="0">
            <a:spAutoFit/>
          </a:bodyPr>
          <a:lstStyle/>
          <a:p>
            <a:r>
              <a:rPr lang="sv-SE" sz="3600" dirty="0">
                <a:latin typeface="Calibri" panose="020F0502020204030204" pitchFamily="34" charset="0"/>
                <a:cs typeface="Calibri" panose="020F0502020204030204" pitchFamily="34" charset="0"/>
              </a:rPr>
              <a:t>Upplevelse  över tid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04BB5867-C42A-416F-A1A4-C40AB383CBDF}"/>
              </a:ext>
            </a:extLst>
          </p:cNvPr>
          <p:cNvSpPr>
            <a:spLocks noGrp="1" noChangeArrowheads="1"/>
          </p:cNvSpPr>
          <p:nvPr>
            <p:ph type="body" idx="1"/>
          </p:nvPr>
        </p:nvSpPr>
        <p:spPr>
          <a:xfrm>
            <a:off x="741363" y="1712891"/>
            <a:ext cx="7793037" cy="4306910"/>
          </a:xfrm>
        </p:spPr>
        <p:txBody>
          <a:bodyPr/>
          <a:lstStyle/>
          <a:p>
            <a:pPr eaLnBrk="1" hangingPunct="1">
              <a:lnSpc>
                <a:spcPct val="90000"/>
              </a:lnSpc>
              <a:buFont typeface="Wingdings" panose="05000000000000000000" pitchFamily="2" charset="2"/>
              <a:buNone/>
              <a:defRPr/>
            </a:pPr>
            <a:r>
              <a:rPr lang="sv-SE" sz="3200" dirty="0">
                <a:solidFill>
                  <a:srgbClr val="000000"/>
                </a:solidFill>
                <a:ea typeface="+mj-ea"/>
                <a:cs typeface="+mj-cs"/>
              </a:rPr>
              <a:t>	</a:t>
            </a:r>
            <a:r>
              <a:rPr lang="sv-SE" sz="3600" i="1" dirty="0">
                <a:solidFill>
                  <a:schemeClr val="accent1"/>
                </a:solidFill>
                <a:ea typeface="+mj-ea"/>
                <a:cs typeface="+mj-cs"/>
              </a:rPr>
              <a:t>Hur kan vi som personal underlätta och hjälpa personerna framåt i rehabiliteringen? </a:t>
            </a:r>
            <a:endParaRPr lang="sv-SE" sz="3200" i="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EFDF7A0-64F7-4627-AB94-3104F760787A}"/>
              </a:ext>
            </a:extLst>
          </p:cNvPr>
          <p:cNvSpPr>
            <a:spLocks noGrp="1" noChangeArrowheads="1"/>
          </p:cNvSpPr>
          <p:nvPr>
            <p:ph type="title"/>
          </p:nvPr>
        </p:nvSpPr>
        <p:spPr/>
        <p:txBody>
          <a:bodyPr/>
          <a:lstStyle/>
          <a:p>
            <a:pPr eaLnBrk="1" hangingPunct="1"/>
            <a:r>
              <a:rPr lang="sv-SE" altLang="sv-SE"/>
              <a:t>Hur kan vi stötta?</a:t>
            </a:r>
          </a:p>
        </p:txBody>
      </p:sp>
      <p:sp>
        <p:nvSpPr>
          <p:cNvPr id="22531" name="Rectangle 3">
            <a:extLst>
              <a:ext uri="{FF2B5EF4-FFF2-40B4-BE49-F238E27FC236}">
                <a16:creationId xmlns:a16="http://schemas.microsoft.com/office/drawing/2014/main" id="{0E4FF17C-E898-4C72-85C8-AB4CA451B31C}"/>
              </a:ext>
            </a:extLst>
          </p:cNvPr>
          <p:cNvSpPr>
            <a:spLocks noGrp="1" noChangeArrowheads="1"/>
          </p:cNvSpPr>
          <p:nvPr>
            <p:ph type="body" idx="1"/>
          </p:nvPr>
        </p:nvSpPr>
        <p:spPr>
          <a:xfrm>
            <a:off x="741363" y="1339403"/>
            <a:ext cx="7793037" cy="4753422"/>
          </a:xfrm>
        </p:spPr>
        <p:txBody>
          <a:bodyPr/>
          <a:lstStyle/>
          <a:p>
            <a:pPr eaLnBrk="1" hangingPunct="1"/>
            <a:r>
              <a:rPr lang="sv-SE" altLang="sv-SE" sz="2400" dirty="0"/>
              <a:t>Information, normalisering</a:t>
            </a:r>
          </a:p>
          <a:p>
            <a:pPr eaLnBrk="1" hangingPunct="1"/>
            <a:r>
              <a:rPr lang="sv-SE" altLang="sv-SE" sz="2400" dirty="0"/>
              <a:t>Medicinering</a:t>
            </a:r>
          </a:p>
          <a:p>
            <a:pPr eaLnBrk="1" hangingPunct="1"/>
            <a:r>
              <a:rPr lang="sv-SE" altLang="sv-SE" sz="2400" dirty="0"/>
              <a:t>Samtalsstöd, individuellt och i grupp</a:t>
            </a:r>
          </a:p>
          <a:p>
            <a:pPr eaLnBrk="1" hangingPunct="1"/>
            <a:r>
              <a:rPr lang="sv-SE" altLang="sv-SE" sz="2400" dirty="0"/>
              <a:t>Psykoterapi</a:t>
            </a:r>
          </a:p>
          <a:p>
            <a:pPr eaLnBrk="1" hangingPunct="1"/>
            <a:r>
              <a:rPr lang="sv-SE" altLang="sv-SE" sz="2400" dirty="0"/>
              <a:t>Teamets bemötande och förhållningssätt</a:t>
            </a:r>
          </a:p>
          <a:p>
            <a:pPr eaLnBrk="1" hangingPunct="1"/>
            <a:r>
              <a:rPr lang="sv-SE" altLang="sv-SE" sz="2400" dirty="0"/>
              <a:t>Lågaffektivt bemötande</a:t>
            </a:r>
          </a:p>
          <a:p>
            <a:pPr eaLnBrk="1" hangingPunct="1"/>
            <a:r>
              <a:rPr lang="sv-SE" altLang="sv-SE" sz="2400" dirty="0"/>
              <a:t>Hjälp till självhjälp: </a:t>
            </a:r>
            <a:r>
              <a:rPr lang="sv-SE" altLang="sv-SE" sz="2400" dirty="0" err="1"/>
              <a:t>Coping</a:t>
            </a:r>
            <a:endParaRPr lang="sv-SE" altLang="sv-SE" sz="2400" dirty="0"/>
          </a:p>
          <a:p>
            <a:pPr eaLnBrk="1" hangingPunct="1"/>
            <a:r>
              <a:rPr lang="sv-SE" altLang="sv-SE" sz="2400" dirty="0"/>
              <a:t>Stöd till nätverket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0AF49A3-82B6-4C51-98F1-0158F01CE086}"/>
              </a:ext>
            </a:extLst>
          </p:cNvPr>
          <p:cNvSpPr>
            <a:spLocks noGrp="1" noChangeArrowheads="1"/>
          </p:cNvSpPr>
          <p:nvPr>
            <p:ph type="title"/>
          </p:nvPr>
        </p:nvSpPr>
        <p:spPr/>
        <p:txBody>
          <a:bodyPr/>
          <a:lstStyle/>
          <a:p>
            <a:pPr eaLnBrk="1" hangingPunct="1"/>
            <a:r>
              <a:rPr lang="sv-SE" altLang="sv-SE" dirty="0"/>
              <a:t>Förebyggande åtgärder i vardag</a:t>
            </a:r>
          </a:p>
        </p:txBody>
      </p:sp>
      <p:sp>
        <p:nvSpPr>
          <p:cNvPr id="22531" name="Rectangle 3">
            <a:extLst>
              <a:ext uri="{FF2B5EF4-FFF2-40B4-BE49-F238E27FC236}">
                <a16:creationId xmlns:a16="http://schemas.microsoft.com/office/drawing/2014/main" id="{21502F15-F647-48D0-B2DA-08A886C8DE18}"/>
              </a:ext>
            </a:extLst>
          </p:cNvPr>
          <p:cNvSpPr>
            <a:spLocks noGrp="1" noChangeArrowheads="1"/>
          </p:cNvSpPr>
          <p:nvPr>
            <p:ph type="body" idx="1"/>
          </p:nvPr>
        </p:nvSpPr>
        <p:spPr>
          <a:xfrm>
            <a:off x="457200" y="1442434"/>
            <a:ext cx="6729211" cy="4584879"/>
          </a:xfrm>
        </p:spPr>
        <p:txBody>
          <a:bodyPr/>
          <a:lstStyle/>
          <a:p>
            <a:pPr eaLnBrk="1" hangingPunct="1">
              <a:lnSpc>
                <a:spcPct val="80000"/>
              </a:lnSpc>
            </a:pPr>
            <a:r>
              <a:rPr lang="sv-SE" altLang="sv-SE" sz="2200" dirty="0"/>
              <a:t>Tydlig struktur över dagar + fasta rutiner</a:t>
            </a:r>
          </a:p>
          <a:p>
            <a:pPr eaLnBrk="1" hangingPunct="1">
              <a:lnSpc>
                <a:spcPct val="80000"/>
              </a:lnSpc>
            </a:pPr>
            <a:r>
              <a:rPr lang="sv-SE" altLang="sv-SE" sz="2200" dirty="0"/>
              <a:t>Regelbundna vilopauser</a:t>
            </a:r>
          </a:p>
          <a:p>
            <a:pPr eaLnBrk="1" hangingPunct="1">
              <a:lnSpc>
                <a:spcPct val="80000"/>
              </a:lnSpc>
            </a:pPr>
            <a:r>
              <a:rPr lang="sv-SE" altLang="sv-SE" sz="2200" dirty="0"/>
              <a:t>Anpassat tempo och miljö</a:t>
            </a:r>
          </a:p>
          <a:p>
            <a:pPr eaLnBrk="1" hangingPunct="1">
              <a:lnSpc>
                <a:spcPct val="80000"/>
              </a:lnSpc>
            </a:pPr>
            <a:r>
              <a:rPr lang="sv-SE" altLang="sv-SE" sz="2200" dirty="0"/>
              <a:t>Bemöt med respekt och som vuxen individ</a:t>
            </a:r>
          </a:p>
          <a:p>
            <a:pPr eaLnBrk="1" hangingPunct="1">
              <a:lnSpc>
                <a:spcPct val="80000"/>
              </a:lnSpc>
            </a:pPr>
            <a:r>
              <a:rPr lang="sv-SE" altLang="sv-SE" sz="2200" dirty="0"/>
              <a:t>Ge upplevelse av inflytande – att kunna välja själv</a:t>
            </a:r>
          </a:p>
          <a:p>
            <a:pPr eaLnBrk="1" hangingPunct="1">
              <a:lnSpc>
                <a:spcPct val="80000"/>
              </a:lnSpc>
            </a:pPr>
            <a:r>
              <a:rPr lang="sv-SE" altLang="sv-SE" sz="2200" dirty="0"/>
              <a:t>Använd strategier och hjälpmedel</a:t>
            </a:r>
          </a:p>
          <a:p>
            <a:pPr eaLnBrk="1" hangingPunct="1">
              <a:lnSpc>
                <a:spcPct val="80000"/>
              </a:lnSpc>
            </a:pPr>
            <a:r>
              <a:rPr lang="sv-SE" altLang="sv-SE" sz="2200" dirty="0"/>
              <a:t>Utnyttja starka sidor</a:t>
            </a:r>
          </a:p>
          <a:p>
            <a:pPr eaLnBrk="1" hangingPunct="1">
              <a:lnSpc>
                <a:spcPct val="80000"/>
              </a:lnSpc>
            </a:pPr>
            <a:r>
              <a:rPr lang="sv-SE" altLang="sv-SE" sz="2200" dirty="0"/>
              <a:t>Gör saker som är roliga och där det finns chans att lyckas!</a:t>
            </a:r>
          </a:p>
          <a:p>
            <a:pPr eaLnBrk="1" hangingPunct="1">
              <a:lnSpc>
                <a:spcPct val="80000"/>
              </a:lnSpc>
            </a:pPr>
            <a:r>
              <a:rPr lang="sv-SE" altLang="sv-SE" sz="2200" dirty="0"/>
              <a:t>Hjälp till att se framsteg</a:t>
            </a:r>
          </a:p>
          <a:p>
            <a:pPr eaLnBrk="1" hangingPunct="1">
              <a:lnSpc>
                <a:spcPct val="80000"/>
              </a:lnSpc>
            </a:pPr>
            <a:endParaRPr lang="sv-SE" altLang="sv-SE" sz="2200" dirty="0">
              <a:latin typeface="Verdana" panose="020B0604030504040204" pitchFamily="34" charset="0"/>
            </a:endParaRPr>
          </a:p>
        </p:txBody>
      </p:sp>
      <p:sp>
        <p:nvSpPr>
          <p:cNvPr id="2" name="textruta 1">
            <a:extLst>
              <a:ext uri="{FF2B5EF4-FFF2-40B4-BE49-F238E27FC236}">
                <a16:creationId xmlns:a16="http://schemas.microsoft.com/office/drawing/2014/main" id="{AD642F7E-F78D-4BC5-9E93-86679AF047A5}"/>
              </a:ext>
            </a:extLst>
          </p:cNvPr>
          <p:cNvSpPr txBox="1"/>
          <p:nvPr/>
        </p:nvSpPr>
        <p:spPr>
          <a:xfrm rot="1644051">
            <a:off x="6697014" y="1793003"/>
            <a:ext cx="1989786" cy="830997"/>
          </a:xfrm>
          <a:prstGeom prst="rect">
            <a:avLst/>
          </a:prstGeom>
          <a:noFill/>
          <a:ln>
            <a:solidFill>
              <a:schemeClr val="accent1"/>
            </a:solidFill>
          </a:ln>
        </p:spPr>
        <p:txBody>
          <a:bodyPr wrap="square" rtlCol="0">
            <a:spAutoFit/>
          </a:bodyPr>
          <a:lstStyle/>
          <a:p>
            <a:r>
              <a:rPr lang="sv-SE" sz="2400" b="1" dirty="0">
                <a:solidFill>
                  <a:schemeClr val="accent1"/>
                </a:solidFill>
                <a:latin typeface="Trade Gothic LT"/>
              </a:rPr>
              <a:t>Ökad känsla av kontroll!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E7EB380-1A17-4F1A-BC32-64C0DDBA5864}"/>
              </a:ext>
            </a:extLst>
          </p:cNvPr>
          <p:cNvSpPr>
            <a:spLocks noGrp="1"/>
          </p:cNvSpPr>
          <p:nvPr>
            <p:ph type="ctrTitle"/>
          </p:nvPr>
        </p:nvSpPr>
        <p:spPr>
          <a:xfrm>
            <a:off x="741363" y="2354263"/>
            <a:ext cx="7667625" cy="2592387"/>
          </a:xfrm>
        </p:spPr>
        <p:txBody>
          <a:bodyPr/>
          <a:lstStyle/>
          <a:p>
            <a:pPr algn="ctr">
              <a:defRPr/>
            </a:pPr>
            <a:r>
              <a:rPr lang="sv-SE" sz="3600">
                <a:solidFill>
                  <a:schemeClr val="accent1"/>
                </a:solidFill>
                <a:latin typeface="+mj-lt"/>
              </a:rPr>
              <a:t>PERSONLIGHETSFÖRÄNDRING efter stroke</a:t>
            </a:r>
            <a:endParaRPr lang="sv-SE" sz="3600" dirty="0">
              <a:solidFill>
                <a:schemeClr val="accent1"/>
              </a:solidFill>
              <a:latin typeface="+mj-lt"/>
            </a:endParaRPr>
          </a:p>
        </p:txBody>
      </p:sp>
      <p:sp>
        <p:nvSpPr>
          <p:cNvPr id="6" name="Platshållare för text 5">
            <a:extLst>
              <a:ext uri="{FF2B5EF4-FFF2-40B4-BE49-F238E27FC236}">
                <a16:creationId xmlns:a16="http://schemas.microsoft.com/office/drawing/2014/main" id="{19EA05EB-9C1B-4782-BA59-5EA4771CD07E}"/>
              </a:ext>
            </a:extLst>
          </p:cNvPr>
          <p:cNvSpPr>
            <a:spLocks noGrp="1"/>
          </p:cNvSpPr>
          <p:nvPr>
            <p:ph type="body" sz="quarter" idx="10"/>
          </p:nvPr>
        </p:nvSpPr>
        <p:spPr>
          <a:xfrm>
            <a:off x="741363" y="5144551"/>
            <a:ext cx="7632700" cy="577850"/>
          </a:xfrm>
        </p:spPr>
        <p:txBody>
          <a:bodyPr>
            <a:normAutofit fontScale="92500" lnSpcReduction="10000"/>
          </a:bodyPr>
          <a:lstStyle/>
          <a:p>
            <a:pPr algn="r" eaLnBrk="1" hangingPunct="1">
              <a:defRPr/>
            </a:pPr>
            <a:r>
              <a:rPr lang="sv-SE" dirty="0"/>
              <a:t>Gabriela Markovic</a:t>
            </a:r>
          </a:p>
          <a:p>
            <a:pPr algn="r" eaLnBrk="1" hangingPunct="1">
              <a:defRPr/>
            </a:pPr>
            <a:r>
              <a:rPr lang="sv-SE" dirty="0"/>
              <a:t>Rehab- och vårdutvecklare, med dr, leg. psykolog</a:t>
            </a:r>
          </a:p>
          <a:p>
            <a:pPr algn="r" eaLnBrk="1" hangingPunct="1">
              <a:defRPr/>
            </a:pPr>
            <a:r>
              <a:rPr lang="sv-SE" dirty="0"/>
              <a:t>Rehabiliteringsmedicinska universitetskliniken, Danderyds sjukhus</a:t>
            </a:r>
          </a:p>
        </p:txBody>
      </p:sp>
    </p:spTree>
    <p:extLst>
      <p:ext uri="{BB962C8B-B14F-4D97-AF65-F5344CB8AC3E}">
        <p14:creationId xmlns:p14="http://schemas.microsoft.com/office/powerpoint/2010/main" val="35649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D48262D-2495-43B4-86B6-6B084EB871D6}"/>
              </a:ext>
            </a:extLst>
          </p:cNvPr>
          <p:cNvSpPr>
            <a:spLocks noGrp="1" noChangeArrowheads="1"/>
          </p:cNvSpPr>
          <p:nvPr>
            <p:ph type="title"/>
          </p:nvPr>
        </p:nvSpPr>
        <p:spPr/>
        <p:txBody>
          <a:bodyPr/>
          <a:lstStyle/>
          <a:p>
            <a:pPr eaLnBrk="1" hangingPunct="1"/>
            <a:r>
              <a:rPr lang="sv-SE" altLang="sv-SE"/>
              <a:t>Copingstrategier</a:t>
            </a:r>
          </a:p>
        </p:txBody>
      </p:sp>
      <p:sp>
        <p:nvSpPr>
          <p:cNvPr id="24579" name="Rectangle 3">
            <a:extLst>
              <a:ext uri="{FF2B5EF4-FFF2-40B4-BE49-F238E27FC236}">
                <a16:creationId xmlns:a16="http://schemas.microsoft.com/office/drawing/2014/main" id="{ABE15D26-0E47-495D-B621-9F69061744F7}"/>
              </a:ext>
            </a:extLst>
          </p:cNvPr>
          <p:cNvSpPr>
            <a:spLocks noGrp="1" noChangeArrowheads="1"/>
          </p:cNvSpPr>
          <p:nvPr>
            <p:ph type="body" idx="1"/>
          </p:nvPr>
        </p:nvSpPr>
        <p:spPr>
          <a:xfrm>
            <a:off x="684213" y="1216647"/>
            <a:ext cx="2808287" cy="4113773"/>
          </a:xfrm>
          <a:gradFill rotWithShape="0">
            <a:gsLst>
              <a:gs pos="0">
                <a:srgbClr val="FFEFD1"/>
              </a:gs>
              <a:gs pos="64999">
                <a:srgbClr val="F0EBD5"/>
              </a:gs>
              <a:gs pos="100000">
                <a:srgbClr val="D1C39F"/>
              </a:gs>
            </a:gsLst>
            <a:lin ang="5400000"/>
          </a:gradFill>
          <a:ln>
            <a:solidFill>
              <a:schemeClr val="tx2"/>
            </a:solidFill>
            <a:miter lim="800000"/>
            <a:headEnd/>
            <a:tailEnd/>
          </a:ln>
        </p:spPr>
        <p:txBody>
          <a:bodyPr/>
          <a:lstStyle/>
          <a:p>
            <a:pPr eaLnBrk="1" hangingPunct="1">
              <a:lnSpc>
                <a:spcPct val="90000"/>
              </a:lnSpc>
              <a:buFont typeface="Wingdings" panose="05000000000000000000" pitchFamily="2" charset="2"/>
              <a:buNone/>
            </a:pPr>
            <a:r>
              <a:rPr lang="sv-SE" altLang="sv-SE" sz="2000" b="1" dirty="0"/>
              <a:t>	Känslofokuserade strategier (passiva)</a:t>
            </a:r>
          </a:p>
          <a:p>
            <a:pPr>
              <a:spcBef>
                <a:spcPts val="600"/>
              </a:spcBef>
              <a:buFont typeface="Wingdings" panose="05000000000000000000" pitchFamily="2" charset="2"/>
              <a:buChar char="§"/>
            </a:pPr>
            <a:r>
              <a:rPr lang="sv-SE" altLang="sv-SE" sz="1400" b="1" dirty="0">
                <a:solidFill>
                  <a:srgbClr val="FF0000"/>
                </a:solidFill>
              </a:rPr>
              <a:t>Oro</a:t>
            </a:r>
          </a:p>
          <a:p>
            <a:pPr>
              <a:spcBef>
                <a:spcPts val="600"/>
              </a:spcBef>
              <a:buFont typeface="Wingdings" panose="05000000000000000000" pitchFamily="2" charset="2"/>
              <a:buChar char="§"/>
            </a:pPr>
            <a:r>
              <a:rPr lang="sv-SE" altLang="sv-SE" sz="1400" b="1" dirty="0">
                <a:solidFill>
                  <a:srgbClr val="FF0000"/>
                </a:solidFill>
              </a:rPr>
              <a:t>Förnekande</a:t>
            </a:r>
          </a:p>
          <a:p>
            <a:pPr>
              <a:spcBef>
                <a:spcPts val="600"/>
              </a:spcBef>
              <a:buFont typeface="Wingdings" panose="05000000000000000000" pitchFamily="2" charset="2"/>
              <a:buChar char="§"/>
            </a:pPr>
            <a:r>
              <a:rPr lang="sv-SE" altLang="sv-SE" sz="1400" b="1" dirty="0">
                <a:solidFill>
                  <a:srgbClr val="FF0000"/>
                </a:solidFill>
              </a:rPr>
              <a:t>Önsketänkande</a:t>
            </a:r>
          </a:p>
          <a:p>
            <a:pPr>
              <a:spcBef>
                <a:spcPts val="600"/>
              </a:spcBef>
              <a:buFont typeface="Wingdings" panose="05000000000000000000" pitchFamily="2" charset="2"/>
              <a:buChar char="§"/>
            </a:pPr>
            <a:r>
              <a:rPr lang="sv-SE" altLang="sv-SE" sz="1400" b="1" dirty="0" err="1">
                <a:solidFill>
                  <a:srgbClr val="FF0000"/>
                </a:solidFill>
              </a:rPr>
              <a:t>Ilskeutbrott</a:t>
            </a:r>
            <a:endParaRPr lang="sv-SE" altLang="sv-SE" sz="1400" b="1" dirty="0">
              <a:solidFill>
                <a:srgbClr val="FF0000"/>
              </a:solidFill>
            </a:endParaRPr>
          </a:p>
          <a:p>
            <a:pPr>
              <a:spcBef>
                <a:spcPts val="600"/>
              </a:spcBef>
              <a:buFont typeface="Wingdings" panose="05000000000000000000" pitchFamily="2" charset="2"/>
              <a:buChar char="§"/>
            </a:pPr>
            <a:r>
              <a:rPr lang="sv-SE" altLang="sv-SE" sz="1400" b="1" dirty="0">
                <a:solidFill>
                  <a:srgbClr val="FF0000"/>
                </a:solidFill>
              </a:rPr>
              <a:t>Undvikande</a:t>
            </a:r>
          </a:p>
          <a:p>
            <a:pPr>
              <a:spcBef>
                <a:spcPts val="600"/>
              </a:spcBef>
              <a:buFont typeface="Wingdings" panose="05000000000000000000" pitchFamily="2" charset="2"/>
              <a:buChar char="§"/>
            </a:pPr>
            <a:r>
              <a:rPr lang="sv-SE" altLang="sv-SE" sz="1400" b="1" dirty="0">
                <a:solidFill>
                  <a:srgbClr val="FF0000"/>
                </a:solidFill>
              </a:rPr>
              <a:t>Skylla på andra</a:t>
            </a:r>
          </a:p>
          <a:p>
            <a:pPr>
              <a:spcBef>
                <a:spcPts val="600"/>
              </a:spcBef>
              <a:buFont typeface="Wingdings" panose="05000000000000000000" pitchFamily="2" charset="2"/>
              <a:buChar char="§"/>
            </a:pPr>
            <a:r>
              <a:rPr lang="sv-SE" altLang="sv-SE" sz="1400" b="1" dirty="0">
                <a:solidFill>
                  <a:srgbClr val="FF0000"/>
                </a:solidFill>
              </a:rPr>
              <a:t>Självömkan</a:t>
            </a:r>
          </a:p>
          <a:p>
            <a:pPr>
              <a:spcBef>
                <a:spcPts val="600"/>
              </a:spcBef>
              <a:buFont typeface="Wingdings" panose="05000000000000000000" pitchFamily="2" charset="2"/>
              <a:buChar char="§"/>
            </a:pPr>
            <a:r>
              <a:rPr lang="sv-SE" altLang="sv-SE" sz="1400" b="1" dirty="0">
                <a:solidFill>
                  <a:srgbClr val="FF0000"/>
                </a:solidFill>
              </a:rPr>
              <a:t>Självkritik</a:t>
            </a:r>
          </a:p>
          <a:p>
            <a:pPr>
              <a:spcBef>
                <a:spcPts val="600"/>
              </a:spcBef>
              <a:buFont typeface="Wingdings" panose="05000000000000000000" pitchFamily="2" charset="2"/>
              <a:buChar char="§"/>
            </a:pPr>
            <a:r>
              <a:rPr lang="sv-SE" altLang="sv-SE" sz="1400" b="1" dirty="0">
                <a:solidFill>
                  <a:srgbClr val="FF0000"/>
                </a:solidFill>
              </a:rPr>
              <a:t>Uppgivenhet</a:t>
            </a:r>
          </a:p>
          <a:p>
            <a:pPr>
              <a:spcBef>
                <a:spcPts val="600"/>
              </a:spcBef>
              <a:buFont typeface="Wingdings" panose="05000000000000000000" pitchFamily="2" charset="2"/>
              <a:buChar char="§"/>
            </a:pPr>
            <a:r>
              <a:rPr lang="sv-SE" altLang="sv-SE" sz="1400" b="1" dirty="0">
                <a:solidFill>
                  <a:srgbClr val="FF0000"/>
                </a:solidFill>
              </a:rPr>
              <a:t>Alkohol/droger</a:t>
            </a:r>
          </a:p>
          <a:p>
            <a:pPr>
              <a:spcBef>
                <a:spcPts val="600"/>
              </a:spcBef>
              <a:buFont typeface="Wingdings" panose="05000000000000000000" pitchFamily="2" charset="2"/>
              <a:buChar char="§"/>
            </a:pPr>
            <a:r>
              <a:rPr lang="sv-SE" altLang="sv-SE" sz="1400" b="1" dirty="0">
                <a:solidFill>
                  <a:srgbClr val="FF0000"/>
                </a:solidFill>
              </a:rPr>
              <a:t>Undertryckande av känslor</a:t>
            </a:r>
          </a:p>
          <a:p>
            <a:pPr>
              <a:spcBef>
                <a:spcPts val="600"/>
              </a:spcBef>
              <a:buFont typeface="Wingdings" panose="05000000000000000000" pitchFamily="2" charset="2"/>
              <a:buChar char="§"/>
            </a:pPr>
            <a:r>
              <a:rPr lang="sv-SE" altLang="sv-SE" sz="1400" b="1" dirty="0">
                <a:solidFill>
                  <a:srgbClr val="FF0000"/>
                </a:solidFill>
              </a:rPr>
              <a:t>Isolering</a:t>
            </a:r>
          </a:p>
          <a:p>
            <a:pPr eaLnBrk="1" hangingPunct="1">
              <a:lnSpc>
                <a:spcPct val="90000"/>
              </a:lnSpc>
              <a:buFont typeface="Wingdings" panose="05000000000000000000" pitchFamily="2" charset="2"/>
              <a:buNone/>
            </a:pPr>
            <a:endParaRPr lang="sv-SE" altLang="sv-SE" sz="2400" dirty="0"/>
          </a:p>
        </p:txBody>
      </p:sp>
      <p:sp>
        <p:nvSpPr>
          <p:cNvPr id="4" name="Rectangle 3">
            <a:extLst>
              <a:ext uri="{FF2B5EF4-FFF2-40B4-BE49-F238E27FC236}">
                <a16:creationId xmlns:a16="http://schemas.microsoft.com/office/drawing/2014/main" id="{17B87C2F-F73D-480F-99D9-9E47CAA73868}"/>
              </a:ext>
            </a:extLst>
          </p:cNvPr>
          <p:cNvSpPr txBox="1">
            <a:spLocks noChangeArrowheads="1"/>
          </p:cNvSpPr>
          <p:nvPr/>
        </p:nvSpPr>
        <p:spPr bwMode="auto">
          <a:xfrm>
            <a:off x="4284663" y="1190889"/>
            <a:ext cx="4319587" cy="3024188"/>
          </a:xfrm>
          <a:prstGeom prst="rect">
            <a:avLst/>
          </a:prstGeom>
          <a:gradFill>
            <a:gsLst>
              <a:gs pos="0">
                <a:srgbClr val="FFEFD1"/>
              </a:gs>
              <a:gs pos="64999">
                <a:srgbClr val="F0EBD5"/>
              </a:gs>
              <a:gs pos="100000">
                <a:srgbClr val="D1C39F"/>
              </a:gs>
            </a:gsLst>
            <a:lin ang="5400000" scaled="0"/>
          </a:gradFill>
          <a:ln w="9525">
            <a:solidFill>
              <a:schemeClr val="tx2"/>
            </a:solidFill>
            <a:miter lim="800000"/>
            <a:headEnd/>
            <a:tailEnd/>
          </a:ln>
        </p:spPr>
        <p:txBody>
          <a:bodyPr/>
          <a:lstStyle/>
          <a:p>
            <a:pPr marL="342900" indent="-342900">
              <a:lnSpc>
                <a:spcPct val="90000"/>
              </a:lnSpc>
              <a:spcBef>
                <a:spcPct val="20000"/>
              </a:spcBef>
              <a:buClr>
                <a:schemeClr val="tx1"/>
              </a:buClr>
              <a:buSzPct val="70000"/>
              <a:defRPr/>
            </a:pPr>
            <a:r>
              <a:rPr lang="sv-SE" sz="2000" b="1" kern="0" dirty="0">
                <a:solidFill>
                  <a:schemeClr val="tx2"/>
                </a:solidFill>
                <a:latin typeface="+mn-lt"/>
              </a:rPr>
              <a:t>	Problem-/lösningsfokuserade strategier (aktiva)</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Acceptans av det som har hänt</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Söker lösningar på problem</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Försöker ändra situationen</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Hanterar situationer stegvis över tid</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Sätter upp mål</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Söker aktivt information</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Deltar aktivt i </a:t>
            </a:r>
            <a:r>
              <a:rPr lang="sv-SE" sz="1400" b="1" kern="0" dirty="0" err="1">
                <a:solidFill>
                  <a:srgbClr val="00B050"/>
                </a:solidFill>
                <a:latin typeface="Arial"/>
              </a:rPr>
              <a:t>rehabprocessen</a:t>
            </a:r>
            <a:endParaRPr lang="sv-SE" sz="1400" b="1" kern="0" dirty="0">
              <a:solidFill>
                <a:srgbClr val="00B050"/>
              </a:solidFill>
              <a:latin typeface="Arial"/>
            </a:endParaRP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Diskuterar problem med andra</a:t>
            </a:r>
          </a:p>
          <a:p>
            <a:pPr marL="342900" indent="-342900" eaLnBrk="0" hangingPunct="0">
              <a:spcBef>
                <a:spcPct val="20000"/>
              </a:spcBef>
              <a:buClr>
                <a:srgbClr val="336666"/>
              </a:buClr>
              <a:buSzPct val="70000"/>
              <a:buFont typeface="Wingdings" panose="05000000000000000000" pitchFamily="2" charset="2"/>
              <a:buChar char="§"/>
              <a:defRPr/>
            </a:pPr>
            <a:r>
              <a:rPr lang="sv-SE" sz="1400" b="1" kern="0" dirty="0">
                <a:solidFill>
                  <a:srgbClr val="00B050"/>
                </a:solidFill>
                <a:latin typeface="Arial"/>
              </a:rPr>
              <a:t>Upplever syfte och mening</a:t>
            </a:r>
          </a:p>
          <a:p>
            <a:pPr marL="342900" indent="-342900">
              <a:lnSpc>
                <a:spcPct val="90000"/>
              </a:lnSpc>
              <a:spcBef>
                <a:spcPct val="20000"/>
              </a:spcBef>
              <a:buClr>
                <a:schemeClr val="tx1"/>
              </a:buClr>
              <a:buSzPct val="70000"/>
              <a:buFont typeface="Wingdings" pitchFamily="2" charset="2"/>
              <a:buChar char="¢"/>
              <a:defRPr/>
            </a:pPr>
            <a:endParaRPr lang="sv-SE" sz="2000" b="1" kern="0" dirty="0">
              <a:solidFill>
                <a:schemeClr val="tx2"/>
              </a:solidFill>
              <a:latin typeface="+mn-lt"/>
            </a:endParaRPr>
          </a:p>
          <a:p>
            <a:pPr marL="342900" indent="-342900">
              <a:lnSpc>
                <a:spcPct val="90000"/>
              </a:lnSpc>
              <a:spcBef>
                <a:spcPct val="20000"/>
              </a:spcBef>
              <a:buClr>
                <a:schemeClr val="tx1"/>
              </a:buClr>
              <a:buSzPct val="70000"/>
              <a:buFont typeface="Wingdings" pitchFamily="2" charset="2"/>
              <a:buNone/>
              <a:defRPr/>
            </a:pPr>
            <a:endParaRPr lang="sv-SE" sz="2400" kern="0" dirty="0">
              <a:solidFill>
                <a:schemeClr val="tx2"/>
              </a:solidFill>
              <a:latin typeface="+mn-lt"/>
            </a:endParaRPr>
          </a:p>
        </p:txBody>
      </p:sp>
      <p:sp>
        <p:nvSpPr>
          <p:cNvPr id="5" name="Rectangle 3">
            <a:extLst>
              <a:ext uri="{FF2B5EF4-FFF2-40B4-BE49-F238E27FC236}">
                <a16:creationId xmlns:a16="http://schemas.microsoft.com/office/drawing/2014/main" id="{CF5F5EC2-A85D-4742-96BB-1673820A8646}"/>
              </a:ext>
            </a:extLst>
          </p:cNvPr>
          <p:cNvSpPr txBox="1">
            <a:spLocks noChangeArrowheads="1"/>
          </p:cNvSpPr>
          <p:nvPr/>
        </p:nvSpPr>
        <p:spPr bwMode="auto">
          <a:xfrm>
            <a:off x="4284663" y="4635585"/>
            <a:ext cx="3887787" cy="935038"/>
          </a:xfrm>
          <a:prstGeom prst="rect">
            <a:avLst/>
          </a:prstGeom>
          <a:gradFill>
            <a:gsLst>
              <a:gs pos="0">
                <a:srgbClr val="FFEFD1"/>
              </a:gs>
              <a:gs pos="64999">
                <a:srgbClr val="F0EBD5"/>
              </a:gs>
              <a:gs pos="100000">
                <a:srgbClr val="D1C39F"/>
              </a:gs>
            </a:gsLst>
            <a:lin ang="5400000" scaled="0"/>
          </a:gradFill>
          <a:ln w="9525">
            <a:solidFill>
              <a:schemeClr val="tx2"/>
            </a:solidFill>
            <a:miter lim="800000"/>
            <a:headEnd/>
            <a:tailEnd/>
          </a:ln>
        </p:spPr>
        <p:txBody>
          <a:bodyPr/>
          <a:lstStyle/>
          <a:p>
            <a:pPr marL="342900" indent="-342900">
              <a:lnSpc>
                <a:spcPct val="90000"/>
              </a:lnSpc>
              <a:spcBef>
                <a:spcPct val="20000"/>
              </a:spcBef>
              <a:buClr>
                <a:schemeClr val="tx1"/>
              </a:buClr>
              <a:buSzPct val="70000"/>
              <a:defRPr/>
            </a:pPr>
            <a:r>
              <a:rPr lang="sv-SE" sz="2000" b="1" kern="0" dirty="0">
                <a:solidFill>
                  <a:schemeClr val="tx2"/>
                </a:solidFill>
                <a:latin typeface="+mn-lt"/>
              </a:rPr>
              <a:t>	Stödsökande strategier</a:t>
            </a:r>
          </a:p>
          <a:p>
            <a:pPr marL="285750" indent="-285750" eaLnBrk="0" hangingPunct="0">
              <a:spcBef>
                <a:spcPct val="20000"/>
              </a:spcBef>
              <a:buClr>
                <a:srgbClr val="336666"/>
              </a:buClr>
              <a:buSzPct val="70000"/>
              <a:buFont typeface="Wingdings" panose="05000000000000000000" pitchFamily="2" charset="2"/>
              <a:buChar char="§"/>
              <a:defRPr/>
            </a:pPr>
            <a:r>
              <a:rPr lang="sv-SE" sz="1400" b="1" kern="0" dirty="0">
                <a:solidFill>
                  <a:schemeClr val="accent5">
                    <a:lumMod val="10000"/>
                  </a:schemeClr>
                </a:solidFill>
                <a:latin typeface="Arial"/>
              </a:rPr>
              <a:t>Söker stöd i omgivningen</a:t>
            </a:r>
          </a:p>
          <a:p>
            <a:pPr marL="285750" indent="-285750" eaLnBrk="0" hangingPunct="0">
              <a:spcBef>
                <a:spcPct val="20000"/>
              </a:spcBef>
              <a:buClr>
                <a:srgbClr val="336666"/>
              </a:buClr>
              <a:buSzPct val="70000"/>
              <a:buFont typeface="Wingdings" panose="05000000000000000000" pitchFamily="2" charset="2"/>
              <a:buChar char="§"/>
              <a:defRPr/>
            </a:pPr>
            <a:r>
              <a:rPr lang="sv-SE" sz="1400" b="1" kern="0" dirty="0">
                <a:solidFill>
                  <a:schemeClr val="accent5">
                    <a:lumMod val="10000"/>
                  </a:schemeClr>
                </a:solidFill>
                <a:latin typeface="Arial"/>
              </a:rPr>
              <a:t>Ber om hjälp och råd</a:t>
            </a:r>
          </a:p>
          <a:p>
            <a:pPr marL="342900" indent="-342900">
              <a:lnSpc>
                <a:spcPct val="90000"/>
              </a:lnSpc>
              <a:spcBef>
                <a:spcPct val="20000"/>
              </a:spcBef>
              <a:buClr>
                <a:schemeClr val="tx1"/>
              </a:buClr>
              <a:buSzPct val="70000"/>
              <a:defRPr/>
            </a:pPr>
            <a:endParaRPr lang="sv-SE" sz="2400" b="1" kern="0" dirty="0">
              <a:solidFill>
                <a:schemeClr val="tx2"/>
              </a:solidFill>
              <a:latin typeface="+mn-lt"/>
            </a:endParaRPr>
          </a:p>
          <a:p>
            <a:pPr marL="342900" indent="-342900">
              <a:lnSpc>
                <a:spcPct val="90000"/>
              </a:lnSpc>
              <a:spcBef>
                <a:spcPct val="20000"/>
              </a:spcBef>
              <a:buClr>
                <a:schemeClr val="tx1"/>
              </a:buClr>
              <a:buSzPct val="70000"/>
              <a:buFont typeface="Wingdings" pitchFamily="2" charset="2"/>
              <a:buNone/>
              <a:defRPr/>
            </a:pPr>
            <a:endParaRPr lang="sv-SE" sz="2400" kern="0" dirty="0">
              <a:solidFill>
                <a:schemeClr val="tx2"/>
              </a:solidFill>
              <a:latin typeface="+mn-lt"/>
            </a:endParaRPr>
          </a:p>
        </p:txBody>
      </p:sp>
      <p:sp>
        <p:nvSpPr>
          <p:cNvPr id="6" name="Höger 5">
            <a:extLst>
              <a:ext uri="{FF2B5EF4-FFF2-40B4-BE49-F238E27FC236}">
                <a16:creationId xmlns:a16="http://schemas.microsoft.com/office/drawing/2014/main" id="{20C7F037-4266-4C0D-8ED9-D24AEC6AF902}"/>
              </a:ext>
            </a:extLst>
          </p:cNvPr>
          <p:cNvSpPr/>
          <p:nvPr/>
        </p:nvSpPr>
        <p:spPr>
          <a:xfrm>
            <a:off x="3492500" y="2656160"/>
            <a:ext cx="792163" cy="288925"/>
          </a:xfrm>
          <a:prstGeom prst="rightArrow">
            <a:avLst/>
          </a:prstGeom>
          <a:solidFill>
            <a:schemeClr val="accent5">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7" name="Höger 6">
            <a:extLst>
              <a:ext uri="{FF2B5EF4-FFF2-40B4-BE49-F238E27FC236}">
                <a16:creationId xmlns:a16="http://schemas.microsoft.com/office/drawing/2014/main" id="{9CB5DFE1-8F3A-4D18-90A2-6FD3A1A4B38F}"/>
              </a:ext>
            </a:extLst>
          </p:cNvPr>
          <p:cNvSpPr/>
          <p:nvPr/>
        </p:nvSpPr>
        <p:spPr>
          <a:xfrm>
            <a:off x="3492500" y="4976579"/>
            <a:ext cx="792163" cy="287337"/>
          </a:xfrm>
          <a:prstGeom prst="rightArrow">
            <a:avLst/>
          </a:prstGeom>
          <a:solidFill>
            <a:schemeClr val="accent5">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8" name="Höger 7">
            <a:extLst>
              <a:ext uri="{FF2B5EF4-FFF2-40B4-BE49-F238E27FC236}">
                <a16:creationId xmlns:a16="http://schemas.microsoft.com/office/drawing/2014/main" id="{FA47351D-1B89-4D70-BB6F-EAC4392851AC}"/>
              </a:ext>
            </a:extLst>
          </p:cNvPr>
          <p:cNvSpPr/>
          <p:nvPr/>
        </p:nvSpPr>
        <p:spPr>
          <a:xfrm rot="16200000">
            <a:off x="6127103" y="4251592"/>
            <a:ext cx="396875" cy="323850"/>
          </a:xfrm>
          <a:prstGeom prst="rightArrow">
            <a:avLst/>
          </a:prstGeom>
          <a:solidFill>
            <a:schemeClr val="accent5">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585" name="textruta 8">
            <a:extLst>
              <a:ext uri="{FF2B5EF4-FFF2-40B4-BE49-F238E27FC236}">
                <a16:creationId xmlns:a16="http://schemas.microsoft.com/office/drawing/2014/main" id="{6DE61442-C531-49D3-9722-8C0ADE012209}"/>
              </a:ext>
            </a:extLst>
          </p:cNvPr>
          <p:cNvSpPr txBox="1">
            <a:spLocks noChangeArrowheads="1"/>
          </p:cNvSpPr>
          <p:nvPr/>
        </p:nvSpPr>
        <p:spPr bwMode="auto">
          <a:xfrm>
            <a:off x="684213" y="5786525"/>
            <a:ext cx="8169275" cy="3698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b="1" dirty="0">
                <a:solidFill>
                  <a:schemeClr val="tx2"/>
                </a:solidFill>
              </a:rPr>
              <a:t>Premorbid funktion</a:t>
            </a:r>
            <a:r>
              <a:rPr lang="sv-SE" altLang="sv-SE" dirty="0">
                <a:solidFill>
                  <a:schemeClr val="tx2"/>
                </a:solidFill>
              </a:rPr>
              <a:t>: Vilka </a:t>
            </a:r>
            <a:r>
              <a:rPr lang="sv-SE" altLang="sv-SE" dirty="0" err="1">
                <a:solidFill>
                  <a:schemeClr val="tx2"/>
                </a:solidFill>
              </a:rPr>
              <a:t>copingstilar</a:t>
            </a:r>
            <a:r>
              <a:rPr lang="sv-SE" altLang="sv-SE" dirty="0">
                <a:solidFill>
                  <a:schemeClr val="tx2"/>
                </a:solidFill>
              </a:rPr>
              <a:t> användes före skadan? Hur är det nu?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457A1F3-C7C3-4364-9F2D-93606627E981}"/>
              </a:ext>
            </a:extLst>
          </p:cNvPr>
          <p:cNvSpPr>
            <a:spLocks noGrp="1" noChangeArrowheads="1"/>
          </p:cNvSpPr>
          <p:nvPr>
            <p:ph type="title"/>
          </p:nvPr>
        </p:nvSpPr>
        <p:spPr>
          <a:xfrm>
            <a:off x="484188" y="387350"/>
            <a:ext cx="8256587" cy="954088"/>
          </a:xfrm>
        </p:spPr>
        <p:txBody>
          <a:bodyPr/>
          <a:lstStyle/>
          <a:p>
            <a:pPr eaLnBrk="1" hangingPunct="1"/>
            <a:br>
              <a:rPr lang="sv-SE" altLang="sv-SE" dirty="0">
                <a:ea typeface="ＭＳ Ｐゴシック" panose="020B0600070205080204" pitchFamily="34" charset="-128"/>
              </a:rPr>
            </a:br>
            <a:r>
              <a:rPr lang="sv-SE" altLang="sv-SE" dirty="0">
                <a:ea typeface="ＭＳ Ｐゴシック" panose="020B0600070205080204" pitchFamily="34" charset="-128"/>
              </a:rPr>
              <a:t>Hantering av uppvarvning:</a:t>
            </a:r>
            <a:br>
              <a:rPr lang="sv-SE" altLang="sv-SE" dirty="0">
                <a:ea typeface="ＭＳ Ｐゴシック" panose="020B0600070205080204" pitchFamily="34" charset="-128"/>
              </a:rPr>
            </a:br>
            <a:r>
              <a:rPr lang="sv-SE" altLang="sv-SE" dirty="0">
                <a:ea typeface="ＭＳ Ｐゴシック" panose="020B0600070205080204" pitchFamily="34" charset="-128"/>
              </a:rPr>
              <a:t>Lågaffektivt bemötande</a:t>
            </a:r>
            <a:br>
              <a:rPr lang="sv-SE" altLang="sv-SE" dirty="0">
                <a:ea typeface="ＭＳ Ｐゴシック" panose="020B0600070205080204" pitchFamily="34" charset="-128"/>
              </a:rPr>
            </a:br>
            <a:endParaRPr lang="sv-SE" altLang="sv-SE" dirty="0">
              <a:ea typeface="ＭＳ Ｐゴシック" panose="020B0600070205080204" pitchFamily="34" charset="-128"/>
            </a:endParaRPr>
          </a:p>
        </p:txBody>
      </p:sp>
      <p:sp>
        <p:nvSpPr>
          <p:cNvPr id="27651" name="Rectangle 3">
            <a:extLst>
              <a:ext uri="{FF2B5EF4-FFF2-40B4-BE49-F238E27FC236}">
                <a16:creationId xmlns:a16="http://schemas.microsoft.com/office/drawing/2014/main" id="{2428A2E7-F880-4FD8-8A96-F57A6B6BEC7B}"/>
              </a:ext>
            </a:extLst>
          </p:cNvPr>
          <p:cNvSpPr>
            <a:spLocks noGrp="1" noChangeArrowheads="1"/>
          </p:cNvSpPr>
          <p:nvPr>
            <p:ph type="body" idx="1"/>
          </p:nvPr>
        </p:nvSpPr>
        <p:spPr/>
        <p:txBody>
          <a:bodyPr/>
          <a:lstStyle/>
          <a:p>
            <a:pPr eaLnBrk="1" hangingPunct="1">
              <a:buFont typeface="Wingdings" panose="05000000000000000000" pitchFamily="2" charset="2"/>
              <a:buNone/>
            </a:pPr>
            <a:endParaRPr lang="sv-SE" altLang="sv-SE" dirty="0">
              <a:ea typeface="ＭＳ Ｐゴシック" panose="020B0600070205080204" pitchFamily="34" charset="-128"/>
            </a:endParaRPr>
          </a:p>
          <a:p>
            <a:pPr eaLnBrk="1" hangingPunct="1">
              <a:buFont typeface="Wingdings" panose="05000000000000000000" pitchFamily="2" charset="2"/>
              <a:buNone/>
            </a:pPr>
            <a:r>
              <a:rPr lang="sv-SE" altLang="sv-SE" sz="2800" dirty="0">
                <a:ea typeface="ＭＳ Ｐゴシック" panose="020B0600070205080204" pitchFamily="34" charset="-128"/>
              </a:rPr>
              <a:t>Mål: Undvika konfrontationer och </a:t>
            </a:r>
          </a:p>
          <a:p>
            <a:pPr eaLnBrk="1" hangingPunct="1">
              <a:buFont typeface="Wingdings" panose="05000000000000000000" pitchFamily="2" charset="2"/>
              <a:buNone/>
            </a:pPr>
            <a:r>
              <a:rPr lang="sv-SE" altLang="sv-SE" sz="2800" dirty="0">
                <a:ea typeface="ＭＳ Ｐゴシック" panose="020B0600070205080204" pitchFamily="34" charset="-128"/>
              </a:rPr>
              <a:t>lugna ned starka affekter</a:t>
            </a:r>
          </a:p>
          <a:p>
            <a:pPr eaLnBrk="1" hangingPunct="1">
              <a:buFont typeface="Wingdings" panose="05000000000000000000" pitchFamily="2" charset="2"/>
              <a:buNone/>
            </a:pPr>
            <a:endParaRPr lang="sv-SE" altLang="sv-SE" sz="2800" dirty="0">
              <a:ea typeface="ＭＳ Ｐゴシック" panose="020B0600070205080204" pitchFamily="34" charset="-128"/>
            </a:endParaRPr>
          </a:p>
          <a:p>
            <a:pPr eaLnBrk="1" hangingPunct="1"/>
            <a:r>
              <a:rPr lang="sv-SE" altLang="ja-JP" dirty="0">
                <a:ea typeface="ＭＳ Ｐゴシック" panose="020B0600070205080204" pitchFamily="34" charset="-128"/>
              </a:rPr>
              <a:t>Grund: ”Affektsmitta</a:t>
            </a:r>
            <a:r>
              <a:rPr lang="ja-JP" altLang="sv-SE" dirty="0">
                <a:ea typeface="ＭＳ Ｐゴシック" panose="020B0600070205080204" pitchFamily="34" charset="-128"/>
              </a:rPr>
              <a:t>”</a:t>
            </a:r>
            <a:r>
              <a:rPr lang="sv-SE" altLang="ja-JP" dirty="0">
                <a:ea typeface="ＭＳ Ｐゴシック" panose="020B0600070205080204" pitchFamily="34" charset="-128"/>
              </a:rPr>
              <a:t>, nedsatt affektreglering efter skada</a:t>
            </a:r>
            <a:endParaRPr lang="sv-SE" altLang="sv-SE" dirty="0">
              <a:ea typeface="ＭＳ Ｐゴシック" panose="020B0600070205080204" pitchFamily="34" charset="-128"/>
            </a:endParaRPr>
          </a:p>
          <a:p>
            <a:pPr eaLnBrk="1" hangingPunct="1"/>
            <a:r>
              <a:rPr lang="sv-SE" altLang="sv-SE" dirty="0">
                <a:ea typeface="ＭＳ Ｐゴシック" panose="020B0600070205080204" pitchFamily="34" charset="-128"/>
              </a:rPr>
              <a:t>Använts mycket inom neuropsykiatrin, men tillämpbart även efter hjärnskada</a:t>
            </a:r>
          </a:p>
        </p:txBody>
      </p:sp>
      <p:pic>
        <p:nvPicPr>
          <p:cNvPr id="2" name="Bildobjekt 1">
            <a:extLst>
              <a:ext uri="{FF2B5EF4-FFF2-40B4-BE49-F238E27FC236}">
                <a16:creationId xmlns:a16="http://schemas.microsoft.com/office/drawing/2014/main" id="{7AFC92C7-771E-4A11-9565-3A9700A422FB}"/>
              </a:ext>
            </a:extLst>
          </p:cNvPr>
          <p:cNvPicPr>
            <a:picLocks noChangeAspect="1"/>
          </p:cNvPicPr>
          <p:nvPr/>
        </p:nvPicPr>
        <p:blipFill>
          <a:blip r:embed="rId3"/>
          <a:stretch>
            <a:fillRect/>
          </a:stretch>
        </p:blipFill>
        <p:spPr>
          <a:xfrm>
            <a:off x="3202442" y="4704808"/>
            <a:ext cx="3000375" cy="1524000"/>
          </a:xfrm>
          <a:prstGeom prst="rect">
            <a:avLst/>
          </a:prstGeom>
        </p:spPr>
      </p:pic>
      <p:pic>
        <p:nvPicPr>
          <p:cNvPr id="3" name="Bildobjekt 2">
            <a:extLst>
              <a:ext uri="{FF2B5EF4-FFF2-40B4-BE49-F238E27FC236}">
                <a16:creationId xmlns:a16="http://schemas.microsoft.com/office/drawing/2014/main" id="{7097A195-7282-4E2C-81AF-E7D34073A0A1}"/>
              </a:ext>
            </a:extLst>
          </p:cNvPr>
          <p:cNvPicPr>
            <a:picLocks noChangeAspect="1"/>
          </p:cNvPicPr>
          <p:nvPr/>
        </p:nvPicPr>
        <p:blipFill>
          <a:blip r:embed="rId4"/>
          <a:stretch>
            <a:fillRect/>
          </a:stretch>
        </p:blipFill>
        <p:spPr>
          <a:xfrm>
            <a:off x="6505298" y="708525"/>
            <a:ext cx="1550811" cy="23304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25E59B3-B9F7-4A9E-AF17-8738216D25DE}"/>
              </a:ext>
            </a:extLst>
          </p:cNvPr>
          <p:cNvSpPr>
            <a:spLocks noGrp="1" noChangeArrowheads="1"/>
          </p:cNvSpPr>
          <p:nvPr>
            <p:ph type="title"/>
          </p:nvPr>
        </p:nvSpPr>
        <p:spPr>
          <a:xfrm>
            <a:off x="900113" y="314325"/>
            <a:ext cx="8256587" cy="954088"/>
          </a:xfrm>
        </p:spPr>
        <p:txBody>
          <a:bodyPr/>
          <a:lstStyle/>
          <a:p>
            <a:pPr algn="ctr" eaLnBrk="1" hangingPunct="1"/>
            <a:r>
              <a:rPr lang="sv-SE" altLang="sv-SE">
                <a:ea typeface="ＭＳ Ｐゴシック" panose="020B0600070205080204" pitchFamily="34" charset="-128"/>
              </a:rPr>
              <a:t>I vilka situationer brukar affektnivån öka?</a:t>
            </a:r>
          </a:p>
        </p:txBody>
      </p:sp>
      <p:sp>
        <p:nvSpPr>
          <p:cNvPr id="9" name="Platshållare för text 8">
            <a:extLst>
              <a:ext uri="{FF2B5EF4-FFF2-40B4-BE49-F238E27FC236}">
                <a16:creationId xmlns:a16="http://schemas.microsoft.com/office/drawing/2014/main" id="{D1F5C934-C6B7-405A-9EE1-8115E2E5C260}"/>
              </a:ext>
            </a:extLst>
          </p:cNvPr>
          <p:cNvSpPr>
            <a:spLocks noGrp="1" noChangeArrowheads="1"/>
          </p:cNvSpPr>
          <p:nvPr>
            <p:ph type="body" idx="1"/>
          </p:nvPr>
        </p:nvSpPr>
        <p:spPr>
          <a:xfrm>
            <a:off x="395288" y="1484313"/>
            <a:ext cx="2916237" cy="2159000"/>
          </a:xfrm>
          <a:prstGeom prst="ellipse">
            <a:avLst/>
          </a:prstGeom>
          <a:gradFill rotWithShape="1">
            <a:gsLst>
              <a:gs pos="0">
                <a:srgbClr val="9BC1FF"/>
              </a:gs>
              <a:gs pos="100000">
                <a:srgbClr val="3F80CD"/>
              </a:gs>
            </a:gsLst>
            <a:lin ang="5400000"/>
          </a:gradFill>
          <a:ln>
            <a:solidFill>
              <a:srgbClr val="4A7EBB"/>
            </a:solidFill>
            <a:round/>
          </a:ln>
          <a:effectLst>
            <a:outerShdw dist="23000" dir="5400000" rotWithShape="0">
              <a:srgbClr val="808080">
                <a:alpha val="34998"/>
              </a:srgbClr>
            </a:outerShdw>
          </a:effectLst>
        </p:spPr>
        <p:txBody>
          <a:bodyPr/>
          <a:lstStyle/>
          <a:p>
            <a:pPr algn="ctr" defTabSz="457200" eaLnBrk="1" hangingPunct="1">
              <a:spcBef>
                <a:spcPts val="600"/>
              </a:spcBef>
              <a:buFont typeface="Wingdings" panose="05000000000000000000" pitchFamily="2" charset="2"/>
              <a:buNone/>
              <a:defRPr/>
            </a:pPr>
            <a:r>
              <a:rPr lang="sv-SE" sz="1600" dirty="0">
                <a:solidFill>
                  <a:srgbClr val="FDF437"/>
                </a:solidFill>
                <a:ea typeface="ＭＳ Ｐゴシック" pitchFamily="34" charset="-128"/>
              </a:rPr>
              <a:t>Förändringar och</a:t>
            </a:r>
          </a:p>
          <a:p>
            <a:pPr algn="ctr" defTabSz="457200" eaLnBrk="1" hangingPunct="1">
              <a:spcBef>
                <a:spcPts val="600"/>
              </a:spcBef>
              <a:buFont typeface="Wingdings" panose="05000000000000000000" pitchFamily="2" charset="2"/>
              <a:buNone/>
              <a:defRPr/>
            </a:pPr>
            <a:r>
              <a:rPr lang="sv-SE" sz="1600" dirty="0">
                <a:solidFill>
                  <a:srgbClr val="FDF437"/>
                </a:solidFill>
                <a:ea typeface="ＭＳ Ｐゴシック" pitchFamily="34" charset="-128"/>
              </a:rPr>
              <a:t>förflyttningar</a:t>
            </a:r>
          </a:p>
          <a:p>
            <a:pPr defTabSz="457200" eaLnBrk="1" hangingPunct="1">
              <a:spcBef>
                <a:spcPts val="600"/>
              </a:spcBef>
              <a:defRPr/>
            </a:pPr>
            <a:r>
              <a:rPr lang="sv-SE" sz="1400" dirty="0">
                <a:ea typeface="ＭＳ Ｐゴシック" pitchFamily="34" charset="-128"/>
              </a:rPr>
              <a:t>Förändringar i planer och rutiner</a:t>
            </a:r>
          </a:p>
          <a:p>
            <a:pPr defTabSz="457200" eaLnBrk="1" hangingPunct="1">
              <a:spcBef>
                <a:spcPts val="600"/>
              </a:spcBef>
              <a:defRPr/>
            </a:pPr>
            <a:r>
              <a:rPr lang="sv-SE" sz="1400" dirty="0">
                <a:ea typeface="ＭＳ Ｐゴシック" pitchFamily="34" charset="-128"/>
              </a:rPr>
              <a:t>Fysiska förflyttningar</a:t>
            </a:r>
            <a:endParaRPr lang="sv-SE" sz="1400" dirty="0">
              <a:ea typeface="ＭＳ Ｐゴシック" pitchFamily="34" charset="-128"/>
              <a:sym typeface="Wingdings" pitchFamily="2" charset="2"/>
            </a:endParaRPr>
          </a:p>
          <a:p>
            <a:pPr defTabSz="457200" eaLnBrk="1" hangingPunct="1">
              <a:defRPr/>
            </a:pPr>
            <a:endParaRPr lang="sv-SE" dirty="0">
              <a:ea typeface="ＭＳ Ｐゴシック" pitchFamily="34" charset="-128"/>
            </a:endParaRPr>
          </a:p>
        </p:txBody>
      </p:sp>
      <p:sp>
        <p:nvSpPr>
          <p:cNvPr id="2" name="Ellips 8">
            <a:extLst>
              <a:ext uri="{FF2B5EF4-FFF2-40B4-BE49-F238E27FC236}">
                <a16:creationId xmlns:a16="http://schemas.microsoft.com/office/drawing/2014/main" id="{EED434A6-C933-42BD-90E4-A0292D65BAB8}"/>
              </a:ext>
            </a:extLst>
          </p:cNvPr>
          <p:cNvSpPr>
            <a:spLocks noChangeArrowheads="1"/>
          </p:cNvSpPr>
          <p:nvPr/>
        </p:nvSpPr>
        <p:spPr bwMode="auto">
          <a:xfrm>
            <a:off x="6515100" y="1125538"/>
            <a:ext cx="2520950" cy="2808287"/>
          </a:xfrm>
          <a:prstGeom prst="ellipse">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lIns="108000" tIns="0" bIns="140400" anchor="ctr"/>
          <a:lstStyle/>
          <a:p>
            <a:pPr defTabSz="457200">
              <a:spcAft>
                <a:spcPts val="600"/>
              </a:spcAft>
              <a:defRPr/>
            </a:pPr>
            <a:r>
              <a:rPr lang="sv-SE" b="1" dirty="0">
                <a:solidFill>
                  <a:srgbClr val="FDF437"/>
                </a:solidFill>
                <a:latin typeface="Calibri" pitchFamily="34" charset="0"/>
              </a:rPr>
              <a:t>ADL och träning</a:t>
            </a:r>
            <a:endParaRPr lang="sv-SE" sz="1600" dirty="0">
              <a:solidFill>
                <a:srgbClr val="FDF437"/>
              </a:solidFill>
            </a:endParaRPr>
          </a:p>
          <a:p>
            <a:pPr defTabSz="457200">
              <a:buClr>
                <a:srgbClr val="03908D"/>
              </a:buClr>
              <a:buFont typeface="Wingdings" pitchFamily="2" charset="2"/>
              <a:buChar char="l"/>
              <a:defRPr/>
            </a:pPr>
            <a:r>
              <a:rPr lang="sv-SE" sz="1400" dirty="0">
                <a:solidFill>
                  <a:schemeClr val="accent5">
                    <a:lumMod val="10000"/>
                  </a:schemeClr>
                </a:solidFill>
              </a:rPr>
              <a:t> På- och avklädning</a:t>
            </a:r>
          </a:p>
          <a:p>
            <a:pPr defTabSz="457200">
              <a:buClr>
                <a:srgbClr val="03908D"/>
              </a:buClr>
              <a:buFont typeface="Wingdings" pitchFamily="2" charset="2"/>
              <a:buChar char="l"/>
              <a:defRPr/>
            </a:pPr>
            <a:r>
              <a:rPr lang="sv-SE" sz="1400" dirty="0">
                <a:solidFill>
                  <a:schemeClr val="accent5">
                    <a:lumMod val="10000"/>
                  </a:schemeClr>
                </a:solidFill>
              </a:rPr>
              <a:t> Toalettbesök</a:t>
            </a:r>
          </a:p>
          <a:p>
            <a:pPr defTabSz="457200">
              <a:buClr>
                <a:srgbClr val="03908D"/>
              </a:buClr>
              <a:buFont typeface="Wingdings" pitchFamily="2" charset="2"/>
              <a:buChar char="l"/>
              <a:defRPr/>
            </a:pPr>
            <a:r>
              <a:rPr lang="sv-SE" sz="1400" dirty="0">
                <a:solidFill>
                  <a:schemeClr val="accent5">
                    <a:lumMod val="10000"/>
                  </a:schemeClr>
                </a:solidFill>
              </a:rPr>
              <a:t> Matsituationer</a:t>
            </a:r>
          </a:p>
          <a:p>
            <a:pPr defTabSz="457200">
              <a:buClr>
                <a:srgbClr val="03908D"/>
              </a:buClr>
              <a:buFont typeface="Wingdings" pitchFamily="2" charset="2"/>
              <a:buChar char="l"/>
              <a:defRPr/>
            </a:pPr>
            <a:r>
              <a:rPr lang="sv-SE" sz="1400" dirty="0">
                <a:solidFill>
                  <a:schemeClr val="accent5">
                    <a:lumMod val="10000"/>
                  </a:schemeClr>
                </a:solidFill>
              </a:rPr>
              <a:t> Fysisk och kognitiv träning</a:t>
            </a:r>
          </a:p>
        </p:txBody>
      </p:sp>
      <p:sp>
        <p:nvSpPr>
          <p:cNvPr id="4" name="Ellips 8">
            <a:extLst>
              <a:ext uri="{FF2B5EF4-FFF2-40B4-BE49-F238E27FC236}">
                <a16:creationId xmlns:a16="http://schemas.microsoft.com/office/drawing/2014/main" id="{8772A3E4-5E13-44A9-98BC-DFAC86E78550}"/>
              </a:ext>
            </a:extLst>
          </p:cNvPr>
          <p:cNvSpPr>
            <a:spLocks noChangeArrowheads="1"/>
          </p:cNvSpPr>
          <p:nvPr/>
        </p:nvSpPr>
        <p:spPr bwMode="auto">
          <a:xfrm>
            <a:off x="2667000" y="3716338"/>
            <a:ext cx="3966644" cy="295275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lIns="92535" tIns="47885" rIns="92535" bIns="47885"/>
          <a:lstStyle/>
          <a:p>
            <a:pPr defTabSz="457200">
              <a:spcBef>
                <a:spcPts val="600"/>
              </a:spcBef>
              <a:buClr>
                <a:srgbClr val="03908D"/>
              </a:buClr>
              <a:defRPr/>
            </a:pPr>
            <a:r>
              <a:rPr lang="sv-SE" sz="1600" b="1" dirty="0">
                <a:solidFill>
                  <a:srgbClr val="FDF437"/>
                </a:solidFill>
              </a:rPr>
              <a:t>Kognitiv otillräcklighet</a:t>
            </a:r>
          </a:p>
          <a:p>
            <a:pPr defTabSz="457200">
              <a:spcBef>
                <a:spcPts val="600"/>
              </a:spcBef>
              <a:buClr>
                <a:srgbClr val="03908D"/>
              </a:buClr>
              <a:buFont typeface="Wingdings" pitchFamily="2" charset="2"/>
              <a:buChar char="l"/>
              <a:defRPr/>
            </a:pPr>
            <a:r>
              <a:rPr lang="sv-SE" sz="1400" dirty="0">
                <a:solidFill>
                  <a:schemeClr val="accent5">
                    <a:lumMod val="10000"/>
                  </a:schemeClr>
                </a:solidFill>
              </a:rPr>
              <a:t> Inte klara av saker</a:t>
            </a:r>
          </a:p>
          <a:p>
            <a:pPr defTabSz="457200">
              <a:spcBef>
                <a:spcPts val="600"/>
              </a:spcBef>
              <a:buClr>
                <a:srgbClr val="03908D"/>
              </a:buClr>
              <a:buFont typeface="Wingdings" pitchFamily="2" charset="2"/>
              <a:buChar char="l"/>
              <a:defRPr/>
            </a:pPr>
            <a:r>
              <a:rPr lang="sv-SE" sz="1400" dirty="0">
                <a:solidFill>
                  <a:schemeClr val="accent5">
                    <a:lumMod val="10000"/>
                  </a:schemeClr>
                </a:solidFill>
              </a:rPr>
              <a:t> Inte förstå vad som händer</a:t>
            </a:r>
          </a:p>
          <a:p>
            <a:pPr defTabSz="457200">
              <a:spcBef>
                <a:spcPts val="600"/>
              </a:spcBef>
              <a:buClr>
                <a:srgbClr val="03908D"/>
              </a:buClr>
              <a:buFont typeface="Wingdings" pitchFamily="2" charset="2"/>
              <a:buChar char="l"/>
              <a:defRPr/>
            </a:pPr>
            <a:r>
              <a:rPr lang="sv-SE" sz="1400" dirty="0">
                <a:solidFill>
                  <a:schemeClr val="accent5">
                    <a:lumMod val="10000"/>
                  </a:schemeClr>
                </a:solidFill>
              </a:rPr>
              <a:t> Inte hänga med i tempot</a:t>
            </a:r>
          </a:p>
          <a:p>
            <a:pPr defTabSz="457200">
              <a:spcBef>
                <a:spcPts val="600"/>
              </a:spcBef>
              <a:buClr>
                <a:srgbClr val="03908D"/>
              </a:buClr>
              <a:buFont typeface="Wingdings" pitchFamily="2" charset="2"/>
              <a:buChar char="l"/>
              <a:defRPr/>
            </a:pPr>
            <a:r>
              <a:rPr lang="sv-SE" sz="1400" dirty="0">
                <a:solidFill>
                  <a:schemeClr val="accent5">
                    <a:lumMod val="10000"/>
                  </a:schemeClr>
                </a:solidFill>
              </a:rPr>
              <a:t> Inte kunna kommunicera det man vill ha sagt</a:t>
            </a:r>
          </a:p>
          <a:p>
            <a:pPr defTabSz="457200">
              <a:buClr>
                <a:srgbClr val="03908D"/>
              </a:buClr>
              <a:defRPr/>
            </a:pPr>
            <a:endParaRPr lang="sv-SE" sz="1400" dirty="0"/>
          </a:p>
        </p:txBody>
      </p:sp>
      <p:sp>
        <p:nvSpPr>
          <p:cNvPr id="5" name="Ellips 8">
            <a:extLst>
              <a:ext uri="{FF2B5EF4-FFF2-40B4-BE49-F238E27FC236}">
                <a16:creationId xmlns:a16="http://schemas.microsoft.com/office/drawing/2014/main" id="{ADBE4DD4-BCF0-468F-A29E-C2CC22B627C9}"/>
              </a:ext>
            </a:extLst>
          </p:cNvPr>
          <p:cNvSpPr>
            <a:spLocks noChangeArrowheads="1"/>
          </p:cNvSpPr>
          <p:nvPr/>
        </p:nvSpPr>
        <p:spPr bwMode="auto">
          <a:xfrm>
            <a:off x="5957553" y="3716338"/>
            <a:ext cx="2160588" cy="2447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lIns="92535" tIns="47885" rIns="92535" bIns="47885"/>
          <a:lstStyle/>
          <a:p>
            <a:pPr defTabSz="457200">
              <a:buClr>
                <a:srgbClr val="03908D"/>
              </a:buClr>
              <a:defRPr/>
            </a:pPr>
            <a:r>
              <a:rPr lang="sv-SE" sz="1600" b="1" dirty="0">
                <a:solidFill>
                  <a:srgbClr val="FDF437"/>
                </a:solidFill>
              </a:rPr>
              <a:t>Bemötande</a:t>
            </a:r>
          </a:p>
          <a:p>
            <a:pPr defTabSz="457200">
              <a:buClr>
                <a:srgbClr val="03908D"/>
              </a:buClr>
              <a:buFont typeface="Wingdings" pitchFamily="2" charset="2"/>
              <a:buChar char="l"/>
              <a:defRPr/>
            </a:pPr>
            <a:r>
              <a:rPr lang="sv-SE" sz="1400" dirty="0">
                <a:solidFill>
                  <a:schemeClr val="accent5">
                    <a:lumMod val="10000"/>
                  </a:schemeClr>
                </a:solidFill>
              </a:rPr>
              <a:t> Tillsägelser, tjat, skäll, mästrande attityd</a:t>
            </a:r>
          </a:p>
          <a:p>
            <a:pPr defTabSz="457200">
              <a:buClr>
                <a:srgbClr val="03908D"/>
              </a:buClr>
              <a:buFont typeface="Wingdings" pitchFamily="2" charset="2"/>
              <a:buChar char="l"/>
              <a:defRPr/>
            </a:pPr>
            <a:r>
              <a:rPr lang="sv-SE" sz="1400" dirty="0">
                <a:solidFill>
                  <a:schemeClr val="accent5">
                    <a:lumMod val="10000"/>
                  </a:schemeClr>
                </a:solidFill>
              </a:rPr>
              <a:t> Bristande förståelse och empati</a:t>
            </a:r>
          </a:p>
          <a:p>
            <a:pPr defTabSz="457200">
              <a:buClr>
                <a:srgbClr val="03908D"/>
              </a:buClr>
              <a:defRPr/>
            </a:pPr>
            <a:endParaRPr lang="sv-SE" sz="1400" dirty="0"/>
          </a:p>
        </p:txBody>
      </p:sp>
      <p:sp>
        <p:nvSpPr>
          <p:cNvPr id="28680" name="AutoShape 10" descr="9k=">
            <a:extLst>
              <a:ext uri="{FF2B5EF4-FFF2-40B4-BE49-F238E27FC236}">
                <a16:creationId xmlns:a16="http://schemas.microsoft.com/office/drawing/2014/main" id="{18ED8BE2-70C5-492A-A025-F79BE98D3DF0}"/>
              </a:ext>
            </a:extLst>
          </p:cNvPr>
          <p:cNvSpPr>
            <a:spLocks noChangeAspect="1" noChangeArrowheads="1"/>
          </p:cNvSpPr>
          <p:nvPr/>
        </p:nvSpPr>
        <p:spPr bwMode="auto">
          <a:xfrm>
            <a:off x="2667000" y="1995488"/>
            <a:ext cx="3810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sp>
        <p:nvSpPr>
          <p:cNvPr id="28681" name="AutoShape 12" descr="9k=">
            <a:extLst>
              <a:ext uri="{FF2B5EF4-FFF2-40B4-BE49-F238E27FC236}">
                <a16:creationId xmlns:a16="http://schemas.microsoft.com/office/drawing/2014/main" id="{227BA28C-B979-40FA-9C07-406AFE7CC912}"/>
              </a:ext>
            </a:extLst>
          </p:cNvPr>
          <p:cNvSpPr>
            <a:spLocks noChangeAspect="1" noChangeArrowheads="1"/>
          </p:cNvSpPr>
          <p:nvPr/>
        </p:nvSpPr>
        <p:spPr bwMode="auto">
          <a:xfrm>
            <a:off x="2667000" y="1995488"/>
            <a:ext cx="3810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pic>
        <p:nvPicPr>
          <p:cNvPr id="28682" name="Picture 13" descr="fight or flight">
            <a:extLst>
              <a:ext uri="{FF2B5EF4-FFF2-40B4-BE49-F238E27FC236}">
                <a16:creationId xmlns:a16="http://schemas.microsoft.com/office/drawing/2014/main" id="{1C283DC0-3DC4-44F5-9C4A-3EDC475B3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557338"/>
            <a:ext cx="22320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AutoShape 14">
            <a:extLst>
              <a:ext uri="{FF2B5EF4-FFF2-40B4-BE49-F238E27FC236}">
                <a16:creationId xmlns:a16="http://schemas.microsoft.com/office/drawing/2014/main" id="{EE78ECA7-0E0A-475E-A562-42804B42B0B8}"/>
              </a:ext>
            </a:extLst>
          </p:cNvPr>
          <p:cNvSpPr>
            <a:spLocks noChangeArrowheads="1"/>
          </p:cNvSpPr>
          <p:nvPr/>
        </p:nvSpPr>
        <p:spPr bwMode="auto">
          <a:xfrm>
            <a:off x="3276600" y="2276475"/>
            <a:ext cx="574675" cy="144463"/>
          </a:xfrm>
          <a:prstGeom prst="rightArrow">
            <a:avLst>
              <a:gd name="adj1" fmla="val 50000"/>
              <a:gd name="adj2" fmla="val 9945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535" tIns="47885" rIns="92535" bIns="478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sp>
        <p:nvSpPr>
          <p:cNvPr id="28684" name="AutoShape 15">
            <a:extLst>
              <a:ext uri="{FF2B5EF4-FFF2-40B4-BE49-F238E27FC236}">
                <a16:creationId xmlns:a16="http://schemas.microsoft.com/office/drawing/2014/main" id="{D22C25F0-5898-4C9F-81EC-23A107620AA1}"/>
              </a:ext>
            </a:extLst>
          </p:cNvPr>
          <p:cNvSpPr>
            <a:spLocks noChangeArrowheads="1"/>
          </p:cNvSpPr>
          <p:nvPr/>
        </p:nvSpPr>
        <p:spPr bwMode="auto">
          <a:xfrm rot="-2329789">
            <a:off x="2927350" y="3543300"/>
            <a:ext cx="1077913" cy="144463"/>
          </a:xfrm>
          <a:prstGeom prst="rightArrow">
            <a:avLst>
              <a:gd name="adj1" fmla="val 50000"/>
              <a:gd name="adj2" fmla="val 186538"/>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535" tIns="47885" rIns="92535" bIns="478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sp>
        <p:nvSpPr>
          <p:cNvPr id="28685" name="AutoShape 16">
            <a:extLst>
              <a:ext uri="{FF2B5EF4-FFF2-40B4-BE49-F238E27FC236}">
                <a16:creationId xmlns:a16="http://schemas.microsoft.com/office/drawing/2014/main" id="{BAC2045B-BF7B-4E51-B6B0-16C14EB0463F}"/>
              </a:ext>
            </a:extLst>
          </p:cNvPr>
          <p:cNvSpPr>
            <a:spLocks noChangeArrowheads="1"/>
          </p:cNvSpPr>
          <p:nvPr/>
        </p:nvSpPr>
        <p:spPr bwMode="auto">
          <a:xfrm rot="-5400000">
            <a:off x="4320382" y="3391693"/>
            <a:ext cx="501650" cy="144463"/>
          </a:xfrm>
          <a:prstGeom prst="rightArrow">
            <a:avLst>
              <a:gd name="adj1" fmla="val 50000"/>
              <a:gd name="adj2" fmla="val 8681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535" tIns="47885" rIns="92535" bIns="478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sp>
        <p:nvSpPr>
          <p:cNvPr id="28686" name="AutoShape 17">
            <a:extLst>
              <a:ext uri="{FF2B5EF4-FFF2-40B4-BE49-F238E27FC236}">
                <a16:creationId xmlns:a16="http://schemas.microsoft.com/office/drawing/2014/main" id="{3ECB5222-4DD3-415E-8254-73D2B3BE1895}"/>
              </a:ext>
            </a:extLst>
          </p:cNvPr>
          <p:cNvSpPr>
            <a:spLocks noChangeArrowheads="1"/>
          </p:cNvSpPr>
          <p:nvPr/>
        </p:nvSpPr>
        <p:spPr bwMode="auto">
          <a:xfrm rot="-7359655">
            <a:off x="5572126" y="3524250"/>
            <a:ext cx="863600" cy="142875"/>
          </a:xfrm>
          <a:prstGeom prst="rightArrow">
            <a:avLst>
              <a:gd name="adj1" fmla="val 50000"/>
              <a:gd name="adj2" fmla="val 15111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535" tIns="47885" rIns="92535" bIns="478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sp>
        <p:nvSpPr>
          <p:cNvPr id="28687" name="AutoShape 18">
            <a:extLst>
              <a:ext uri="{FF2B5EF4-FFF2-40B4-BE49-F238E27FC236}">
                <a16:creationId xmlns:a16="http://schemas.microsoft.com/office/drawing/2014/main" id="{36A9D2EC-43F0-4805-8C13-5C85FF540C58}"/>
              </a:ext>
            </a:extLst>
          </p:cNvPr>
          <p:cNvSpPr>
            <a:spLocks noChangeArrowheads="1"/>
          </p:cNvSpPr>
          <p:nvPr/>
        </p:nvSpPr>
        <p:spPr bwMode="auto">
          <a:xfrm rot="10800000">
            <a:off x="6083300" y="2563813"/>
            <a:ext cx="360363" cy="144462"/>
          </a:xfrm>
          <a:prstGeom prst="rightArrow">
            <a:avLst>
              <a:gd name="adj1" fmla="val 50000"/>
              <a:gd name="adj2" fmla="val 623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535" tIns="47885" rIns="92535" bIns="478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sp>
        <p:nvSpPr>
          <p:cNvPr id="3" name="Ellips 8">
            <a:extLst>
              <a:ext uri="{FF2B5EF4-FFF2-40B4-BE49-F238E27FC236}">
                <a16:creationId xmlns:a16="http://schemas.microsoft.com/office/drawing/2014/main" id="{EF4DDC5D-A533-4193-82E7-5C27A2CC1DD8}"/>
              </a:ext>
            </a:extLst>
          </p:cNvPr>
          <p:cNvSpPr>
            <a:spLocks noChangeArrowheads="1"/>
          </p:cNvSpPr>
          <p:nvPr/>
        </p:nvSpPr>
        <p:spPr bwMode="auto">
          <a:xfrm>
            <a:off x="900113" y="3357563"/>
            <a:ext cx="2305050" cy="2447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lIns="92535" tIns="47885" rIns="92535" bIns="47885"/>
          <a:lstStyle/>
          <a:p>
            <a:pPr defTabSz="457200">
              <a:buClr>
                <a:srgbClr val="03908D"/>
              </a:buClr>
              <a:defRPr/>
            </a:pPr>
            <a:r>
              <a:rPr lang="sv-SE" sz="1600" b="1" dirty="0">
                <a:solidFill>
                  <a:srgbClr val="FDF437"/>
                </a:solidFill>
              </a:rPr>
              <a:t>Yttre stimuli</a:t>
            </a:r>
          </a:p>
          <a:p>
            <a:pPr defTabSz="457200">
              <a:buClr>
                <a:srgbClr val="03908D"/>
              </a:buClr>
              <a:buFont typeface="Wingdings" pitchFamily="2" charset="2"/>
              <a:buChar char="l"/>
              <a:defRPr/>
            </a:pPr>
            <a:r>
              <a:rPr lang="sv-SE" sz="1400" dirty="0">
                <a:solidFill>
                  <a:schemeClr val="accent5">
                    <a:lumMod val="10000"/>
                  </a:schemeClr>
                </a:solidFill>
              </a:rPr>
              <a:t> Stimmiga miljöer, många som pratar </a:t>
            </a:r>
            <a:r>
              <a:rPr lang="sv-SE" sz="1400" dirty="0">
                <a:solidFill>
                  <a:schemeClr val="accent5">
                    <a:lumMod val="10000"/>
                  </a:schemeClr>
                </a:solidFill>
                <a:sym typeface="Wingdings" pitchFamily="2" charset="2"/>
              </a:rPr>
              <a:t> överbelastning</a:t>
            </a:r>
            <a:endParaRPr lang="sv-SE" sz="1400" dirty="0">
              <a:solidFill>
                <a:schemeClr val="accent5">
                  <a:lumMod val="10000"/>
                </a:schemeClr>
              </a:solidFill>
            </a:endParaRPr>
          </a:p>
          <a:p>
            <a:pPr defTabSz="457200">
              <a:buClr>
                <a:srgbClr val="03908D"/>
              </a:buClr>
              <a:buFont typeface="Wingdings" pitchFamily="2" charset="2"/>
              <a:buChar char="l"/>
              <a:defRPr/>
            </a:pPr>
            <a:r>
              <a:rPr lang="sv-SE" sz="1400" dirty="0">
                <a:solidFill>
                  <a:schemeClr val="accent5">
                    <a:lumMod val="10000"/>
                  </a:schemeClr>
                </a:solidFill>
              </a:rPr>
              <a:t> Plötsliga ljud och rörelser</a:t>
            </a:r>
          </a:p>
          <a:p>
            <a:pPr defTabSz="457200">
              <a:buClr>
                <a:srgbClr val="03908D"/>
              </a:buClr>
              <a:defRPr/>
            </a:pPr>
            <a:endParaRPr lang="sv-SE"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EF74238-3CC1-4B26-952F-135442532A0A}"/>
              </a:ext>
            </a:extLst>
          </p:cNvPr>
          <p:cNvPicPr>
            <a:picLocks noChangeAspect="1"/>
          </p:cNvPicPr>
          <p:nvPr/>
        </p:nvPicPr>
        <p:blipFill>
          <a:blip r:embed="rId2"/>
          <a:stretch>
            <a:fillRect/>
          </a:stretch>
        </p:blipFill>
        <p:spPr>
          <a:xfrm>
            <a:off x="1230357" y="68263"/>
            <a:ext cx="6683287" cy="6048375"/>
          </a:xfrm>
          <a:prstGeom prst="rect">
            <a:avLst/>
          </a:prstGeom>
          <a:noFill/>
        </p:spPr>
      </p:pic>
      <p:sp>
        <p:nvSpPr>
          <p:cNvPr id="3" name="Platshållare för bildnummer 2" hidden="1">
            <a:extLst>
              <a:ext uri="{FF2B5EF4-FFF2-40B4-BE49-F238E27FC236}">
                <a16:creationId xmlns:a16="http://schemas.microsoft.com/office/drawing/2014/main" id="{5F4306F9-BA2C-40E7-AE21-76022CEA1B0C}"/>
              </a:ext>
            </a:extLst>
          </p:cNvPr>
          <p:cNvSpPr>
            <a:spLocks noGrp="1"/>
          </p:cNvSpPr>
          <p:nvPr>
            <p:ph type="sldNum" sz="quarter" idx="10"/>
          </p:nvPr>
        </p:nvSpPr>
        <p:spPr/>
        <p:txBody>
          <a:bodyPr/>
          <a:lstStyle/>
          <a:p>
            <a:pPr>
              <a:spcAft>
                <a:spcPts val="600"/>
              </a:spcAft>
              <a:defRPr/>
            </a:pPr>
            <a:fld id="{EF353F3C-38B4-4D67-ACEA-58E06502EABE}" type="slidenum">
              <a:rPr lang="sv-SE" smtClean="0"/>
              <a:pPr>
                <a:spcAft>
                  <a:spcPts val="600"/>
                </a:spcAft>
                <a:defRPr/>
              </a:pPr>
              <a:t>23</a:t>
            </a:fld>
            <a:endParaRPr lang="sv-SE"/>
          </a:p>
        </p:txBody>
      </p:sp>
    </p:spTree>
    <p:extLst>
      <p:ext uri="{BB962C8B-B14F-4D97-AF65-F5344CB8AC3E}">
        <p14:creationId xmlns:p14="http://schemas.microsoft.com/office/powerpoint/2010/main" val="2379314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ubrik 8">
            <a:extLst>
              <a:ext uri="{FF2B5EF4-FFF2-40B4-BE49-F238E27FC236}">
                <a16:creationId xmlns:a16="http://schemas.microsoft.com/office/drawing/2014/main" id="{2CB445FD-584D-4261-8867-C8512864B2AF}"/>
              </a:ext>
            </a:extLst>
          </p:cNvPr>
          <p:cNvSpPr>
            <a:spLocks noGrp="1" noChangeArrowheads="1"/>
          </p:cNvSpPr>
          <p:nvPr>
            <p:ph type="title"/>
          </p:nvPr>
        </p:nvSpPr>
        <p:spPr/>
        <p:txBody>
          <a:bodyPr/>
          <a:lstStyle/>
          <a:p>
            <a:r>
              <a:rPr lang="sv-SE" altLang="sv-SE"/>
              <a:t>Insikt i relation till nedsättning</a:t>
            </a:r>
          </a:p>
        </p:txBody>
      </p:sp>
      <p:sp>
        <p:nvSpPr>
          <p:cNvPr id="172035" name="Platshållare för bildnummer 3">
            <a:extLst>
              <a:ext uri="{FF2B5EF4-FFF2-40B4-BE49-F238E27FC236}">
                <a16:creationId xmlns:a16="http://schemas.microsoft.com/office/drawing/2014/main" id="{4AB98CF9-3EAD-44A2-AAF8-FAC4508BDF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buClr>
                <a:schemeClr val="bg2"/>
              </a:buClr>
              <a:buFont typeface="Wingdings" panose="05000000000000000000" pitchFamily="2" charset="2"/>
              <a:buNone/>
            </a:pPr>
            <a:fld id="{61FAB35B-2BF6-4EC6-902E-E64484452C0A}" type="slidenum">
              <a:rPr lang="sv-SE" altLang="sv-SE" sz="800">
                <a:solidFill>
                  <a:schemeClr val="bg2"/>
                </a:solidFill>
              </a:rPr>
              <a:pPr>
                <a:buClr>
                  <a:schemeClr val="bg2"/>
                </a:buClr>
                <a:buFont typeface="Wingdings" panose="05000000000000000000" pitchFamily="2" charset="2"/>
                <a:buNone/>
              </a:pPr>
              <a:t>24</a:t>
            </a:fld>
            <a:endParaRPr lang="sv-SE" altLang="sv-SE" sz="800">
              <a:solidFill>
                <a:schemeClr val="bg2"/>
              </a:solidFill>
            </a:endParaRPr>
          </a:p>
        </p:txBody>
      </p:sp>
      <p:graphicFrame>
        <p:nvGraphicFramePr>
          <p:cNvPr id="8" name="Diagram 7">
            <a:extLst>
              <a:ext uri="{FF2B5EF4-FFF2-40B4-BE49-F238E27FC236}">
                <a16:creationId xmlns:a16="http://schemas.microsoft.com/office/drawing/2014/main" id="{6BB4C2DC-9542-4D2E-B7DE-D2EFCABA1E6E}"/>
              </a:ext>
            </a:extLst>
          </p:cNvPr>
          <p:cNvGraphicFramePr/>
          <p:nvPr>
            <p:extLst>
              <p:ext uri="{D42A27DB-BD31-4B8C-83A1-F6EECF244321}">
                <p14:modId xmlns:p14="http://schemas.microsoft.com/office/powerpoint/2010/main" val="1163279453"/>
              </p:ext>
            </p:extLst>
          </p:nvPr>
        </p:nvGraphicFramePr>
        <p:xfrm>
          <a:off x="611560" y="1844824"/>
          <a:ext cx="806489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24CF499-813F-448C-A0EF-7B2EA15AC711}"/>
              </a:ext>
            </a:extLst>
          </p:cNvPr>
          <p:cNvSpPr>
            <a:spLocks noGrp="1"/>
          </p:cNvSpPr>
          <p:nvPr>
            <p:ph type="title"/>
          </p:nvPr>
        </p:nvSpPr>
        <p:spPr>
          <a:xfrm>
            <a:off x="741363" y="755650"/>
            <a:ext cx="7667625" cy="1057275"/>
          </a:xfrm>
        </p:spPr>
        <p:txBody>
          <a:bodyPr wrap="square" anchor="ctr">
            <a:normAutofit/>
          </a:bodyPr>
          <a:lstStyle/>
          <a:p>
            <a:r>
              <a:rPr lang="sv-SE" dirty="0"/>
              <a:t>TACK för att ni lyssnade!</a:t>
            </a:r>
          </a:p>
        </p:txBody>
      </p:sp>
      <p:pic>
        <p:nvPicPr>
          <p:cNvPr id="6" name="droppedImage.pdf">
            <a:extLst>
              <a:ext uri="{FF2B5EF4-FFF2-40B4-BE49-F238E27FC236}">
                <a16:creationId xmlns:a16="http://schemas.microsoft.com/office/drawing/2014/main" id="{BFA1847E-ED1B-7E6A-D2E7-7E44B8557EC8}"/>
              </a:ext>
            </a:extLst>
          </p:cNvPr>
          <p:cNvPicPr>
            <a:picLocks noGrp="1" noChangeAspect="1"/>
          </p:cNvPicPr>
          <p:nvPr>
            <p:ph idx="1"/>
          </p:nvPr>
        </p:nvPicPr>
        <p:blipFill>
          <a:blip r:embed="rId3"/>
          <a:stretch>
            <a:fillRect/>
          </a:stretch>
        </p:blipFill>
        <p:spPr>
          <a:xfrm>
            <a:off x="2438400" y="1864744"/>
            <a:ext cx="5029200" cy="3407283"/>
          </a:xfrm>
          <a:prstGeom prst="rect">
            <a:avLst/>
          </a:prstGeom>
          <a:noFill/>
          <a:ln w="12700">
            <a:miter lim="400000"/>
          </a:ln>
        </p:spPr>
      </p:pic>
    </p:spTree>
    <p:extLst>
      <p:ext uri="{BB962C8B-B14F-4D97-AF65-F5344CB8AC3E}">
        <p14:creationId xmlns:p14="http://schemas.microsoft.com/office/powerpoint/2010/main" val="6110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rehab_pic.png"/>
          <p:cNvPicPr>
            <a:picLocks noChangeAspect="1"/>
          </p:cNvPicPr>
          <p:nvPr/>
        </p:nvPicPr>
        <p:blipFill>
          <a:blip r:embed="rId3"/>
          <a:srcRect b="5524"/>
          <a:stretch>
            <a:fillRect/>
          </a:stretch>
        </p:blipFill>
        <p:spPr>
          <a:xfrm>
            <a:off x="2278000" y="1444804"/>
            <a:ext cx="4375436" cy="4864020"/>
          </a:xfrm>
          <a:prstGeom prst="rect">
            <a:avLst/>
          </a:prstGeom>
          <a:ln w="12700">
            <a:miter lim="400000"/>
          </a:ln>
        </p:spPr>
      </p:pic>
      <p:sp>
        <p:nvSpPr>
          <p:cNvPr id="151" name="Shape 151"/>
          <p:cNvSpPr/>
          <p:nvPr/>
        </p:nvSpPr>
        <p:spPr>
          <a:xfrm>
            <a:off x="2168875" y="132033"/>
            <a:ext cx="4584589" cy="95930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ctr" defTabSz="584200">
              <a:defRPr sz="8200">
                <a:latin typeface="+mj-lt"/>
                <a:ea typeface="+mj-ea"/>
                <a:cs typeface="+mj-cs"/>
                <a:sym typeface="Gill Sans"/>
              </a:defRPr>
            </a:lvl1pPr>
          </a:lstStyle>
          <a:p>
            <a:r>
              <a:rPr sz="5765"/>
              <a:t>Rehabilitering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194875" y="312551"/>
            <a:ext cx="9152930" cy="425943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algn="ctr" defTabSz="410751">
              <a:defRPr sz="4500" b="1">
                <a:latin typeface="+mj-lt"/>
                <a:ea typeface="+mj-ea"/>
                <a:cs typeface="+mj-cs"/>
                <a:sym typeface="Gill Sans"/>
              </a:defRPr>
            </a:pPr>
            <a:r>
              <a:rPr sz="3164" dirty="0"/>
              <a:t>...men </a:t>
            </a:r>
            <a:r>
              <a:rPr sz="3164" dirty="0" err="1"/>
              <a:t>patienter</a:t>
            </a:r>
            <a:r>
              <a:rPr sz="3164" dirty="0"/>
              <a:t> med </a:t>
            </a:r>
            <a:r>
              <a:rPr sz="3164" dirty="0" err="1"/>
              <a:t>hjärnskada</a:t>
            </a:r>
            <a:r>
              <a:rPr sz="3164" dirty="0"/>
              <a:t> </a:t>
            </a:r>
            <a:r>
              <a:rPr sz="3164" dirty="0" err="1"/>
              <a:t>har</a:t>
            </a:r>
            <a:r>
              <a:rPr sz="3164" dirty="0"/>
              <a:t> </a:t>
            </a:r>
            <a:r>
              <a:rPr sz="3164" dirty="0" err="1"/>
              <a:t>ofta</a:t>
            </a:r>
            <a:r>
              <a:rPr sz="3164" dirty="0"/>
              <a:t> </a:t>
            </a:r>
          </a:p>
          <a:p>
            <a:pPr algn="ctr" defTabSz="410751">
              <a:defRPr sz="4500" b="1">
                <a:latin typeface="+mj-lt"/>
                <a:ea typeface="+mj-ea"/>
                <a:cs typeface="+mj-cs"/>
                <a:sym typeface="Gill Sans"/>
              </a:defRPr>
            </a:pPr>
            <a:endParaRPr sz="3164" dirty="0"/>
          </a:p>
          <a:p>
            <a:pPr algn="ctr" defTabSz="410751">
              <a:defRPr sz="4500" b="1">
                <a:latin typeface="+mj-lt"/>
                <a:ea typeface="+mj-ea"/>
                <a:cs typeface="+mj-cs"/>
                <a:sym typeface="Gill Sans"/>
              </a:defRPr>
            </a:pPr>
            <a:endParaRPr sz="3164" dirty="0"/>
          </a:p>
          <a:p>
            <a:pPr algn="ctr" defTabSz="410751">
              <a:defRPr sz="4200">
                <a:latin typeface="+mj-lt"/>
                <a:ea typeface="+mj-ea"/>
                <a:cs typeface="+mj-cs"/>
                <a:sym typeface="Gill Sans"/>
              </a:defRPr>
            </a:pPr>
            <a:endParaRPr sz="2953" dirty="0"/>
          </a:p>
          <a:p>
            <a:pPr algn="ctr" defTabSz="410751">
              <a:defRPr sz="4200">
                <a:latin typeface="+mj-lt"/>
                <a:ea typeface="+mj-ea"/>
                <a:cs typeface="+mj-cs"/>
                <a:sym typeface="Gill Sans"/>
              </a:defRPr>
            </a:pPr>
            <a:endParaRPr sz="2953" dirty="0"/>
          </a:p>
          <a:p>
            <a:pPr algn="ctr" defTabSz="410751">
              <a:defRPr sz="4200">
                <a:latin typeface="+mj-lt"/>
                <a:ea typeface="+mj-ea"/>
                <a:cs typeface="+mj-cs"/>
                <a:sym typeface="Gill Sans"/>
              </a:defRPr>
            </a:pPr>
            <a:endParaRPr sz="2953" dirty="0"/>
          </a:p>
          <a:p>
            <a:pPr algn="ctr" defTabSz="410751">
              <a:defRPr sz="4200">
                <a:latin typeface="+mj-lt"/>
                <a:ea typeface="+mj-ea"/>
                <a:cs typeface="+mj-cs"/>
                <a:sym typeface="Gill Sans"/>
              </a:defRPr>
            </a:pPr>
            <a:endParaRPr sz="2953" dirty="0"/>
          </a:p>
          <a:p>
            <a:pPr algn="ctr" defTabSz="410751">
              <a:defRPr sz="4200">
                <a:latin typeface="+mj-lt"/>
                <a:ea typeface="+mj-ea"/>
                <a:cs typeface="+mj-cs"/>
                <a:sym typeface="Gill Sans"/>
              </a:defRPr>
            </a:pPr>
            <a:endParaRPr sz="2953" dirty="0"/>
          </a:p>
          <a:p>
            <a:pPr algn="ctr" defTabSz="410751">
              <a:defRPr sz="4200">
                <a:latin typeface="+mj-lt"/>
                <a:ea typeface="+mj-ea"/>
                <a:cs typeface="+mj-cs"/>
                <a:sym typeface="Gill Sans"/>
              </a:defRPr>
            </a:pPr>
            <a:endParaRPr sz="2953" dirty="0"/>
          </a:p>
        </p:txBody>
      </p:sp>
      <p:pic>
        <p:nvPicPr>
          <p:cNvPr id="156" name="brain_injury.jpg"/>
          <p:cNvPicPr>
            <a:picLocks noChangeAspect="1"/>
          </p:cNvPicPr>
          <p:nvPr/>
        </p:nvPicPr>
        <p:blipFill>
          <a:blip r:embed="rId2"/>
          <a:stretch>
            <a:fillRect/>
          </a:stretch>
        </p:blipFill>
        <p:spPr>
          <a:xfrm>
            <a:off x="2763484" y="1390647"/>
            <a:ext cx="3511015" cy="2018110"/>
          </a:xfrm>
          <a:prstGeom prst="rect">
            <a:avLst/>
          </a:prstGeom>
          <a:ln w="12700">
            <a:miter lim="400000"/>
          </a:ln>
        </p:spPr>
      </p:pic>
      <p:sp>
        <p:nvSpPr>
          <p:cNvPr id="157" name="Shape 157"/>
          <p:cNvSpPr/>
          <p:nvPr/>
        </p:nvSpPr>
        <p:spPr>
          <a:xfrm>
            <a:off x="5696622" y="3443490"/>
            <a:ext cx="3029677" cy="158729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defTabSz="410751">
              <a:defRPr sz="2800" b="1">
                <a:latin typeface="+mj-lt"/>
                <a:ea typeface="+mj-ea"/>
                <a:cs typeface="+mj-cs"/>
                <a:sym typeface="Gill Sans"/>
              </a:defRPr>
            </a:pPr>
            <a:r>
              <a:rPr sz="1969"/>
              <a:t>Emotionella svårigheter</a:t>
            </a:r>
          </a:p>
          <a:p>
            <a:pPr defTabSz="410751">
              <a:defRPr sz="2800">
                <a:latin typeface="+mj-lt"/>
                <a:ea typeface="+mj-ea"/>
                <a:cs typeface="+mj-cs"/>
                <a:sym typeface="Gill Sans"/>
              </a:defRPr>
            </a:pPr>
            <a:r>
              <a:rPr sz="1969"/>
              <a:t>Depression och ångest</a:t>
            </a:r>
          </a:p>
          <a:p>
            <a:pPr defTabSz="410751">
              <a:defRPr sz="2800">
                <a:latin typeface="+mj-lt"/>
                <a:ea typeface="+mj-ea"/>
                <a:cs typeface="+mj-cs"/>
                <a:sym typeface="Gill Sans"/>
              </a:defRPr>
            </a:pPr>
            <a:r>
              <a:rPr sz="1969"/>
              <a:t>Krisupplevelse</a:t>
            </a:r>
          </a:p>
          <a:p>
            <a:pPr defTabSz="410751">
              <a:defRPr sz="2800">
                <a:latin typeface="+mj-lt"/>
                <a:ea typeface="+mj-ea"/>
                <a:cs typeface="+mj-cs"/>
                <a:sym typeface="Gill Sans"/>
              </a:defRPr>
            </a:pPr>
            <a:r>
              <a:rPr sz="1969"/>
              <a:t>Känslomässig nedsättning</a:t>
            </a:r>
          </a:p>
          <a:p>
            <a:pPr defTabSz="410751">
              <a:defRPr sz="2800">
                <a:latin typeface="+mj-lt"/>
                <a:ea typeface="+mj-ea"/>
                <a:cs typeface="+mj-cs"/>
                <a:sym typeface="Gill Sans"/>
              </a:defRPr>
            </a:pPr>
            <a:r>
              <a:rPr sz="1969"/>
              <a:t>Bristande insikt</a:t>
            </a:r>
          </a:p>
        </p:txBody>
      </p:sp>
      <p:sp>
        <p:nvSpPr>
          <p:cNvPr id="158" name="Shape 158"/>
          <p:cNvSpPr/>
          <p:nvPr/>
        </p:nvSpPr>
        <p:spPr>
          <a:xfrm>
            <a:off x="321469" y="3453206"/>
            <a:ext cx="3103415" cy="234474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defTabSz="410751">
              <a:defRPr sz="2800" b="1">
                <a:latin typeface="+mj-lt"/>
                <a:ea typeface="+mj-ea"/>
                <a:cs typeface="+mj-cs"/>
                <a:sym typeface="Gill Sans"/>
              </a:defRPr>
            </a:pPr>
            <a:r>
              <a:rPr sz="1969" dirty="0" err="1"/>
              <a:t>Nedsatt</a:t>
            </a:r>
            <a:r>
              <a:rPr sz="1969" dirty="0"/>
              <a:t> </a:t>
            </a:r>
            <a:r>
              <a:rPr sz="1969" dirty="0" err="1"/>
              <a:t>kognitiv</a:t>
            </a:r>
            <a:r>
              <a:rPr sz="1969" dirty="0"/>
              <a:t> </a:t>
            </a:r>
            <a:r>
              <a:rPr sz="1969" dirty="0" err="1"/>
              <a:t>förmåga</a:t>
            </a:r>
            <a:endParaRPr sz="1969" dirty="0"/>
          </a:p>
          <a:p>
            <a:pPr defTabSz="410751">
              <a:defRPr sz="2800">
                <a:latin typeface="+mj-lt"/>
                <a:ea typeface="+mj-ea"/>
                <a:cs typeface="+mj-cs"/>
                <a:sym typeface="Gill Sans"/>
              </a:defRPr>
            </a:pPr>
            <a:r>
              <a:rPr sz="1969" dirty="0" err="1"/>
              <a:t>Desorienterade</a:t>
            </a:r>
            <a:endParaRPr sz="1969" dirty="0"/>
          </a:p>
          <a:p>
            <a:pPr defTabSz="410751">
              <a:defRPr sz="2800">
                <a:latin typeface="+mj-lt"/>
                <a:ea typeface="+mj-ea"/>
                <a:cs typeface="+mj-cs"/>
                <a:sym typeface="Gill Sans"/>
              </a:defRPr>
            </a:pPr>
            <a:r>
              <a:rPr sz="1969" dirty="0" err="1"/>
              <a:t>Nedsatt</a:t>
            </a:r>
            <a:r>
              <a:rPr sz="1969" dirty="0"/>
              <a:t> </a:t>
            </a:r>
            <a:r>
              <a:rPr sz="1969" dirty="0" err="1"/>
              <a:t>uppmärksamhet</a:t>
            </a:r>
            <a:endParaRPr sz="1969" dirty="0"/>
          </a:p>
          <a:p>
            <a:pPr defTabSz="410751">
              <a:defRPr sz="2800">
                <a:latin typeface="+mj-lt"/>
                <a:ea typeface="+mj-ea"/>
                <a:cs typeface="+mj-cs"/>
                <a:sym typeface="Gill Sans"/>
              </a:defRPr>
            </a:pPr>
            <a:r>
              <a:rPr sz="1969" dirty="0" err="1"/>
              <a:t>Omfattande</a:t>
            </a:r>
            <a:r>
              <a:rPr sz="1969" dirty="0"/>
              <a:t> </a:t>
            </a:r>
            <a:r>
              <a:rPr sz="1969" dirty="0" err="1"/>
              <a:t>glömska</a:t>
            </a:r>
            <a:endParaRPr sz="1969" dirty="0"/>
          </a:p>
          <a:p>
            <a:pPr defTabSz="410751">
              <a:defRPr sz="2800">
                <a:latin typeface="+mj-lt"/>
                <a:ea typeface="+mj-ea"/>
                <a:cs typeface="+mj-cs"/>
                <a:sym typeface="Gill Sans"/>
              </a:defRPr>
            </a:pPr>
            <a:r>
              <a:rPr sz="1969" dirty="0" err="1"/>
              <a:t>Perceptuella</a:t>
            </a:r>
            <a:r>
              <a:rPr sz="1969" dirty="0"/>
              <a:t> </a:t>
            </a:r>
            <a:r>
              <a:rPr sz="1969" dirty="0" err="1"/>
              <a:t>störningar</a:t>
            </a:r>
            <a:endParaRPr sz="1969" dirty="0"/>
          </a:p>
          <a:p>
            <a:pPr defTabSz="410751">
              <a:defRPr sz="2800">
                <a:latin typeface="+mj-lt"/>
                <a:ea typeface="+mj-ea"/>
                <a:cs typeface="+mj-cs"/>
                <a:sym typeface="Gill Sans"/>
              </a:defRPr>
            </a:pPr>
            <a:endParaRPr sz="1969" dirty="0"/>
          </a:p>
          <a:p>
            <a:pPr algn="ctr" defTabSz="410751">
              <a:defRPr sz="4200">
                <a:latin typeface="+mj-lt"/>
                <a:ea typeface="+mj-ea"/>
                <a:cs typeface="+mj-cs"/>
                <a:sym typeface="Gill Sans"/>
              </a:defRPr>
            </a:pPr>
            <a:endParaRPr sz="2953" dirty="0"/>
          </a:p>
        </p:txBody>
      </p:sp>
      <p:sp>
        <p:nvSpPr>
          <p:cNvPr id="159" name="Shape 159"/>
          <p:cNvSpPr/>
          <p:nvPr/>
        </p:nvSpPr>
        <p:spPr>
          <a:xfrm>
            <a:off x="3375422" y="5166920"/>
            <a:ext cx="2497480" cy="158729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defTabSz="410751">
              <a:defRPr sz="2800" b="1">
                <a:latin typeface="+mj-lt"/>
                <a:ea typeface="+mj-ea"/>
                <a:cs typeface="+mj-cs"/>
                <a:sym typeface="Gill Sans"/>
              </a:defRPr>
            </a:pPr>
            <a:r>
              <a:rPr sz="1969"/>
              <a:t>Beteendestörningar</a:t>
            </a:r>
          </a:p>
          <a:p>
            <a:pPr defTabSz="410751">
              <a:defRPr sz="2800">
                <a:latin typeface="+mj-lt"/>
                <a:ea typeface="+mj-ea"/>
                <a:cs typeface="+mj-cs"/>
                <a:sym typeface="Gill Sans"/>
              </a:defRPr>
            </a:pPr>
            <a:r>
              <a:rPr sz="1969"/>
              <a:t>Irritabla</a:t>
            </a:r>
          </a:p>
          <a:p>
            <a:pPr defTabSz="410751">
              <a:defRPr sz="2800">
                <a:latin typeface="+mj-lt"/>
                <a:ea typeface="+mj-ea"/>
                <a:cs typeface="+mj-cs"/>
                <a:sym typeface="Gill Sans"/>
              </a:defRPr>
            </a:pPr>
            <a:r>
              <a:rPr sz="1969"/>
              <a:t>Utagerande</a:t>
            </a:r>
          </a:p>
          <a:p>
            <a:pPr defTabSz="410751">
              <a:defRPr sz="2800">
                <a:latin typeface="+mj-lt"/>
                <a:ea typeface="+mj-ea"/>
                <a:cs typeface="+mj-cs"/>
                <a:sym typeface="Gill Sans"/>
              </a:defRPr>
            </a:pPr>
            <a:r>
              <a:rPr sz="1969"/>
              <a:t>Aggressivitet</a:t>
            </a:r>
          </a:p>
          <a:p>
            <a:pPr defTabSz="410751">
              <a:defRPr sz="2800">
                <a:latin typeface="+mj-lt"/>
                <a:ea typeface="+mj-ea"/>
                <a:cs typeface="+mj-cs"/>
                <a:sym typeface="Gill Sans"/>
              </a:defRPr>
            </a:pPr>
            <a:r>
              <a:rPr sz="1969"/>
              <a:t>Opassande beteende</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58"/>
                                        </p:tgtEl>
                                        <p:attrNameLst>
                                          <p:attrName>style.visibility</p:attrName>
                                        </p:attrNameLst>
                                      </p:cBhvr>
                                      <p:to>
                                        <p:strVal val="visible"/>
                                      </p:to>
                                    </p:set>
                                    <p:animEffect transition="in" filter="dissolv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57"/>
                                        </p:tgtEl>
                                        <p:attrNameLst>
                                          <p:attrName>style.visibility</p:attrName>
                                        </p:attrNameLst>
                                      </p:cBhvr>
                                      <p:to>
                                        <p:strVal val="visible"/>
                                      </p:to>
                                    </p:set>
                                    <p:animEffect transition="in" filter="dissolve">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159"/>
                                        </p:tgtEl>
                                        <p:attrNameLst>
                                          <p:attrName>style.visibility</p:attrName>
                                        </p:attrNameLst>
                                      </p:cBhvr>
                                      <p:to>
                                        <p:strVal val="visible"/>
                                      </p:to>
                                    </p:set>
                                    <p:animEffect transition="in" filter="dissolve">
                                      <p:cBhvr>
                                        <p:cTn id="1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advAuto="0"/>
      <p:bldP spid="158" grpId="0" animBg="1" advAuto="0"/>
      <p:bldP spid="15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p:nvPr/>
        </p:nvSpPr>
        <p:spPr>
          <a:xfrm>
            <a:off x="1724757" y="765656"/>
            <a:ext cx="5079918" cy="65646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ctr" defTabSz="584200">
              <a:defRPr sz="5400" b="1">
                <a:latin typeface="+mj-lt"/>
                <a:ea typeface="+mj-ea"/>
                <a:cs typeface="+mj-cs"/>
                <a:sym typeface="Gill Sans"/>
              </a:defRPr>
            </a:lvl1pPr>
          </a:lstStyle>
          <a:p>
            <a:r>
              <a:rPr sz="3797"/>
              <a:t>Faktorer av betydelse</a:t>
            </a:r>
          </a:p>
        </p:txBody>
      </p:sp>
      <p:sp>
        <p:nvSpPr>
          <p:cNvPr id="487" name="Shape 487"/>
          <p:cNvSpPr/>
          <p:nvPr/>
        </p:nvSpPr>
        <p:spPr>
          <a:xfrm>
            <a:off x="1044773" y="2122856"/>
            <a:ext cx="7545586" cy="350525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defTabSz="410751">
              <a:lnSpc>
                <a:spcPct val="150000"/>
              </a:lnSpc>
              <a:defRPr sz="3600">
                <a:latin typeface="+mj-lt"/>
                <a:ea typeface="+mj-ea"/>
                <a:cs typeface="+mj-cs"/>
                <a:sym typeface="Gill Sans"/>
              </a:defRPr>
            </a:pPr>
            <a:r>
              <a:rPr sz="2531" dirty="0"/>
              <a:t>VAD som är skadat (</a:t>
            </a:r>
            <a:r>
              <a:rPr sz="2531" dirty="0" err="1"/>
              <a:t>skadelokalisation</a:t>
            </a:r>
            <a:r>
              <a:rPr sz="2531" dirty="0"/>
              <a:t>)</a:t>
            </a:r>
          </a:p>
          <a:p>
            <a:pPr defTabSz="410751">
              <a:lnSpc>
                <a:spcPct val="150000"/>
              </a:lnSpc>
              <a:defRPr sz="3600">
                <a:latin typeface="+mj-lt"/>
                <a:ea typeface="+mj-ea"/>
                <a:cs typeface="+mj-cs"/>
                <a:sym typeface="Gill Sans"/>
              </a:defRPr>
            </a:pPr>
            <a:r>
              <a:rPr sz="2531" dirty="0"/>
              <a:t>VEM som är skadad (premorbid </a:t>
            </a:r>
            <a:r>
              <a:rPr sz="2531" dirty="0" err="1"/>
              <a:t>personlighet</a:t>
            </a:r>
            <a:r>
              <a:rPr sz="2531" dirty="0"/>
              <a:t>)</a:t>
            </a:r>
          </a:p>
          <a:p>
            <a:pPr defTabSz="410751">
              <a:lnSpc>
                <a:spcPct val="150000"/>
              </a:lnSpc>
              <a:defRPr sz="3600">
                <a:latin typeface="+mj-lt"/>
                <a:ea typeface="+mj-ea"/>
                <a:cs typeface="+mj-cs"/>
                <a:sym typeface="Gill Sans"/>
              </a:defRPr>
            </a:pPr>
            <a:r>
              <a:rPr sz="2531" dirty="0"/>
              <a:t>Post traumatisk amnesi (</a:t>
            </a:r>
            <a:r>
              <a:rPr sz="2531" dirty="0" err="1"/>
              <a:t>minnesförlust</a:t>
            </a:r>
            <a:r>
              <a:rPr sz="2531" dirty="0"/>
              <a:t>)</a:t>
            </a:r>
          </a:p>
          <a:p>
            <a:pPr defTabSz="410751">
              <a:lnSpc>
                <a:spcPct val="150000"/>
              </a:lnSpc>
              <a:defRPr sz="3600">
                <a:latin typeface="+mj-lt"/>
                <a:ea typeface="+mj-ea"/>
                <a:cs typeface="+mj-cs"/>
                <a:sym typeface="Gill Sans"/>
              </a:defRPr>
            </a:pPr>
            <a:r>
              <a:rPr sz="2531" dirty="0"/>
              <a:t>Orientering (tid, plats, person och situation)</a:t>
            </a:r>
          </a:p>
          <a:p>
            <a:pPr defTabSz="410751">
              <a:lnSpc>
                <a:spcPct val="150000"/>
              </a:lnSpc>
              <a:defRPr sz="3600">
                <a:latin typeface="+mj-lt"/>
                <a:ea typeface="+mj-ea"/>
                <a:cs typeface="+mj-cs"/>
                <a:sym typeface="Gill Sans"/>
              </a:defRPr>
            </a:pPr>
            <a:r>
              <a:rPr sz="2531" dirty="0" err="1"/>
              <a:t>Insikt</a:t>
            </a:r>
            <a:endParaRPr sz="2531" dirty="0"/>
          </a:p>
          <a:p>
            <a:pPr defTabSz="410751">
              <a:lnSpc>
                <a:spcPct val="150000"/>
              </a:lnSpc>
              <a:defRPr sz="3600">
                <a:latin typeface="+mj-lt"/>
                <a:ea typeface="+mj-ea"/>
                <a:cs typeface="+mj-cs"/>
                <a:sym typeface="Gill Sans"/>
              </a:defRPr>
            </a:pPr>
            <a:r>
              <a:rPr sz="2531" dirty="0"/>
              <a:t>Emotionell påverkan (affektreglering)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7">
                                            <p:txEl>
                                              <p:pRg st="0" end="0"/>
                                            </p:txEl>
                                          </p:spTgt>
                                        </p:tgtEl>
                                        <p:attrNameLst>
                                          <p:attrName>style.visibility</p:attrName>
                                        </p:attrNameLst>
                                      </p:cBhvr>
                                      <p:to>
                                        <p:strVal val="visible"/>
                                      </p:to>
                                    </p:set>
                                    <p:animEffect transition="in" filter="dissolve">
                                      <p:cBhvr>
                                        <p:cTn id="7" dur="500"/>
                                        <p:tgtEl>
                                          <p:spTgt spid="4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7">
                                            <p:txEl>
                                              <p:pRg st="1" end="1"/>
                                            </p:txEl>
                                          </p:spTgt>
                                        </p:tgtEl>
                                        <p:attrNameLst>
                                          <p:attrName>style.visibility</p:attrName>
                                        </p:attrNameLst>
                                      </p:cBhvr>
                                      <p:to>
                                        <p:strVal val="visible"/>
                                      </p:to>
                                    </p:set>
                                    <p:animEffect transition="in" filter="dissolve">
                                      <p:cBhvr>
                                        <p:cTn id="12" dur="500"/>
                                        <p:tgtEl>
                                          <p:spTgt spid="4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7">
                                            <p:txEl>
                                              <p:pRg st="2" end="2"/>
                                            </p:txEl>
                                          </p:spTgt>
                                        </p:tgtEl>
                                        <p:attrNameLst>
                                          <p:attrName>style.visibility</p:attrName>
                                        </p:attrNameLst>
                                      </p:cBhvr>
                                      <p:to>
                                        <p:strVal val="visible"/>
                                      </p:to>
                                    </p:set>
                                    <p:animEffect transition="in" filter="dissolve">
                                      <p:cBhvr>
                                        <p:cTn id="17" dur="500"/>
                                        <p:tgtEl>
                                          <p:spTgt spid="4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7">
                                            <p:txEl>
                                              <p:pRg st="3" end="3"/>
                                            </p:txEl>
                                          </p:spTgt>
                                        </p:tgtEl>
                                        <p:attrNameLst>
                                          <p:attrName>style.visibility</p:attrName>
                                        </p:attrNameLst>
                                      </p:cBhvr>
                                      <p:to>
                                        <p:strVal val="visible"/>
                                      </p:to>
                                    </p:set>
                                    <p:animEffect transition="in" filter="dissolve">
                                      <p:cBhvr>
                                        <p:cTn id="22" dur="500"/>
                                        <p:tgtEl>
                                          <p:spTgt spid="4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87">
                                            <p:txEl>
                                              <p:pRg st="4" end="4"/>
                                            </p:txEl>
                                          </p:spTgt>
                                        </p:tgtEl>
                                        <p:attrNameLst>
                                          <p:attrName>style.visibility</p:attrName>
                                        </p:attrNameLst>
                                      </p:cBhvr>
                                      <p:to>
                                        <p:strVal val="visible"/>
                                      </p:to>
                                    </p:set>
                                    <p:animEffect transition="in" filter="dissolve">
                                      <p:cBhvr>
                                        <p:cTn id="27" dur="500"/>
                                        <p:tgtEl>
                                          <p:spTgt spid="4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87">
                                            <p:txEl>
                                              <p:pRg st="5" end="5"/>
                                            </p:txEl>
                                          </p:spTgt>
                                        </p:tgtEl>
                                        <p:attrNameLst>
                                          <p:attrName>style.visibility</p:attrName>
                                        </p:attrNameLst>
                                      </p:cBhvr>
                                      <p:to>
                                        <p:strVal val="visible"/>
                                      </p:to>
                                    </p:set>
                                    <p:animEffect transition="in" filter="dissolve">
                                      <p:cBhvr>
                                        <p:cTn id="32" dur="500"/>
                                        <p:tgtEl>
                                          <p:spTgt spid="4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D16B0BA1-82B6-49B0-9F50-C90CAACCBB0C}"/>
              </a:ext>
            </a:extLst>
          </p:cNvPr>
          <p:cNvSpPr/>
          <p:nvPr/>
        </p:nvSpPr>
        <p:spPr>
          <a:xfrm>
            <a:off x="2294945" y="5237018"/>
            <a:ext cx="4364234" cy="13084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tLang="sv-SE" sz="1200" dirty="0">
              <a:latin typeface="Century Gothic" panose="020B0502020202020204" pitchFamily="34" charset="0"/>
            </a:endParaRPr>
          </a:p>
          <a:p>
            <a:pPr algn="ctr"/>
            <a:r>
              <a:rPr lang="sv-SE" altLang="sv-SE" sz="1200" dirty="0">
                <a:latin typeface="Century Gothic" panose="020B0502020202020204" pitchFamily="34" charset="0"/>
              </a:rPr>
              <a:t>Jonas C: ”Eftersom jag ofta inte kan förbereda eller vara inställd på det som kommer, blir det ofta för min fru som att hon känner att hon har tre barn att ta hand om”</a:t>
            </a:r>
          </a:p>
          <a:p>
            <a:pPr algn="ctr"/>
            <a:endParaRPr lang="sv-SE" dirty="0"/>
          </a:p>
        </p:txBody>
      </p:sp>
      <p:sp>
        <p:nvSpPr>
          <p:cNvPr id="16386" name="Rectangle 2">
            <a:extLst>
              <a:ext uri="{FF2B5EF4-FFF2-40B4-BE49-F238E27FC236}">
                <a16:creationId xmlns:a16="http://schemas.microsoft.com/office/drawing/2014/main" id="{1D53BE17-E0B8-439D-BE30-6EF291950C5E}"/>
              </a:ext>
            </a:extLst>
          </p:cNvPr>
          <p:cNvSpPr>
            <a:spLocks noGrp="1" noChangeArrowheads="1"/>
          </p:cNvSpPr>
          <p:nvPr>
            <p:ph type="title"/>
          </p:nvPr>
        </p:nvSpPr>
        <p:spPr/>
        <p:txBody>
          <a:bodyPr/>
          <a:lstStyle/>
          <a:p>
            <a:pPr eaLnBrk="1" hangingPunct="1"/>
            <a:r>
              <a:rPr lang="sv-SE" altLang="sv-SE" dirty="0"/>
              <a:t>Vanliga psykologiska reaktioner</a:t>
            </a:r>
          </a:p>
        </p:txBody>
      </p:sp>
      <p:sp>
        <p:nvSpPr>
          <p:cNvPr id="18435" name="Rectangle 3">
            <a:extLst>
              <a:ext uri="{FF2B5EF4-FFF2-40B4-BE49-F238E27FC236}">
                <a16:creationId xmlns:a16="http://schemas.microsoft.com/office/drawing/2014/main" id="{7E980034-15E4-4C8D-B0AF-044350ED5035}"/>
              </a:ext>
            </a:extLst>
          </p:cNvPr>
          <p:cNvSpPr>
            <a:spLocks noGrp="1" noChangeArrowheads="1"/>
          </p:cNvSpPr>
          <p:nvPr>
            <p:ph type="body" idx="1"/>
          </p:nvPr>
        </p:nvSpPr>
        <p:spPr>
          <a:xfrm>
            <a:off x="486560" y="1106572"/>
            <a:ext cx="8361225" cy="4585885"/>
          </a:xfrm>
        </p:spPr>
        <p:txBody>
          <a:bodyPr/>
          <a:lstStyle/>
          <a:p>
            <a:pPr eaLnBrk="1" hangingPunct="1">
              <a:lnSpc>
                <a:spcPct val="90000"/>
              </a:lnSpc>
              <a:buFont typeface="Wingdings" panose="05000000000000000000" pitchFamily="2" charset="2"/>
              <a:buNone/>
            </a:pPr>
            <a:endParaRPr lang="sv-SE" altLang="sv-SE" sz="2200" b="1" dirty="0"/>
          </a:p>
          <a:p>
            <a:pPr eaLnBrk="1" hangingPunct="1">
              <a:lnSpc>
                <a:spcPct val="90000"/>
              </a:lnSpc>
            </a:pPr>
            <a:r>
              <a:rPr lang="sv-SE" altLang="sv-SE" sz="2200" b="1" dirty="0"/>
              <a:t>Akut kris.								</a:t>
            </a:r>
            <a:r>
              <a:rPr lang="sv-SE" altLang="sv-SE" sz="2200" dirty="0"/>
              <a:t>Initial chock</a:t>
            </a:r>
          </a:p>
          <a:p>
            <a:pPr eaLnBrk="1" hangingPunct="1">
              <a:lnSpc>
                <a:spcPct val="90000"/>
              </a:lnSpc>
            </a:pPr>
            <a:r>
              <a:rPr lang="sv-SE" altLang="sv-SE" sz="2200" b="1" dirty="0"/>
              <a:t>Vad följer med ökad insikt? </a:t>
            </a:r>
            <a:r>
              <a:rPr lang="sv-SE" altLang="sv-SE" sz="2200" b="1" dirty="0">
                <a:sym typeface="Wingdings" panose="05000000000000000000" pitchFamily="2" charset="2"/>
              </a:rPr>
              <a:t>			</a:t>
            </a:r>
            <a:r>
              <a:rPr lang="sv-SE" altLang="sv-SE" sz="2200" dirty="0"/>
              <a:t>försämrat mående, bas </a:t>
            </a:r>
          </a:p>
          <a:p>
            <a:pPr marL="395287" lvl="1" indent="0">
              <a:lnSpc>
                <a:spcPct val="90000"/>
              </a:lnSpc>
              <a:buNone/>
            </a:pPr>
            <a:r>
              <a:rPr lang="sv-SE" altLang="sv-SE" sz="1800" dirty="0"/>
              <a:t>											</a:t>
            </a:r>
            <a:r>
              <a:rPr lang="sv-SE" altLang="sv-SE" sz="2200" dirty="0"/>
              <a:t>för rehabilitering</a:t>
            </a:r>
          </a:p>
          <a:p>
            <a:pPr eaLnBrk="1" hangingPunct="1">
              <a:lnSpc>
                <a:spcPct val="90000"/>
              </a:lnSpc>
            </a:pPr>
            <a:r>
              <a:rPr lang="sv-SE" altLang="sv-SE" sz="2200" dirty="0"/>
              <a:t>											</a:t>
            </a:r>
          </a:p>
          <a:p>
            <a:pPr eaLnBrk="1" hangingPunct="1">
              <a:lnSpc>
                <a:spcPct val="90000"/>
              </a:lnSpc>
              <a:buFont typeface="Wingdings" panose="05000000000000000000" pitchFamily="2" charset="2"/>
              <a:buNone/>
            </a:pPr>
            <a:r>
              <a:rPr lang="sv-SE" altLang="sv-SE" sz="1800" dirty="0">
                <a:latin typeface="Century Gothic" panose="020B0502020202020204" pitchFamily="34" charset="0"/>
              </a:rPr>
              <a:t>	</a:t>
            </a:r>
          </a:p>
          <a:p>
            <a:pPr>
              <a:lnSpc>
                <a:spcPct val="90000"/>
              </a:lnSpc>
            </a:pPr>
            <a:r>
              <a:rPr lang="sv-SE" altLang="sv-SE" sz="2200" b="1" dirty="0"/>
              <a:t>Acceptans								</a:t>
            </a:r>
            <a:r>
              <a:rPr lang="sv-SE" altLang="sv-SE" sz="2200" dirty="0"/>
              <a:t>anpassning x 3, v 2.0</a:t>
            </a:r>
          </a:p>
          <a:p>
            <a:pPr eaLnBrk="1" hangingPunct="1">
              <a:lnSpc>
                <a:spcPct val="90000"/>
              </a:lnSpc>
            </a:pPr>
            <a:r>
              <a:rPr lang="sv-SE" altLang="sv-SE" sz="2200" b="1" dirty="0"/>
              <a:t>Självkänsla/självförtroende			</a:t>
            </a:r>
            <a:r>
              <a:rPr lang="sv-SE" altLang="sv-SE" sz="2200" dirty="0"/>
              <a:t>vem är jag</a:t>
            </a:r>
            <a:endParaRPr lang="sv-SE" altLang="sv-SE" sz="2200" b="1" dirty="0"/>
          </a:p>
          <a:p>
            <a:pPr eaLnBrk="1" hangingPunct="1">
              <a:lnSpc>
                <a:spcPct val="90000"/>
              </a:lnSpc>
            </a:pPr>
            <a:r>
              <a:rPr lang="sv-SE" altLang="sv-SE" sz="2200" b="1" dirty="0"/>
              <a:t>Nya roller (familj, vänner, arbete)	</a:t>
            </a:r>
            <a:r>
              <a:rPr lang="sv-SE" altLang="sv-SE" sz="2200" dirty="0"/>
              <a:t>vem är du</a:t>
            </a:r>
          </a:p>
        </p:txBody>
      </p:sp>
      <p:sp>
        <p:nvSpPr>
          <p:cNvPr id="2" name="Ellips 1">
            <a:extLst>
              <a:ext uri="{FF2B5EF4-FFF2-40B4-BE49-F238E27FC236}">
                <a16:creationId xmlns:a16="http://schemas.microsoft.com/office/drawing/2014/main" id="{1AECA60A-7A2C-45CE-A8BD-4BDA276AF074}"/>
              </a:ext>
            </a:extLst>
          </p:cNvPr>
          <p:cNvSpPr/>
          <p:nvPr/>
        </p:nvSpPr>
        <p:spPr>
          <a:xfrm>
            <a:off x="1379913" y="2511386"/>
            <a:ext cx="4096369" cy="12293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tLang="sv-SE" sz="1200" dirty="0">
              <a:latin typeface="Century Gothic" panose="020B0502020202020204" pitchFamily="34" charset="0"/>
            </a:endParaRPr>
          </a:p>
          <a:p>
            <a:pPr algn="ctr"/>
            <a:r>
              <a:rPr lang="sv-SE" altLang="sv-SE" sz="1200" dirty="0">
                <a:latin typeface="Century Gothic" panose="020B0502020202020204" pitchFamily="34" charset="0"/>
              </a:rPr>
              <a:t>Jonas C: ”Att inte känna till sin begränsning, att bara njuta av det man såg och upplevde var en otrolig vinst i det hela”</a:t>
            </a:r>
          </a:p>
          <a:p>
            <a:pPr algn="ct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13BB9C-1180-498C-B626-AE927CA4F5C9}"/>
              </a:ext>
            </a:extLst>
          </p:cNvPr>
          <p:cNvSpPr>
            <a:spLocks noGrp="1" noChangeArrowheads="1"/>
          </p:cNvSpPr>
          <p:nvPr>
            <p:ph type="title"/>
          </p:nvPr>
        </p:nvSpPr>
        <p:spPr>
          <a:xfrm>
            <a:off x="738187" y="125345"/>
            <a:ext cx="7667625" cy="1057275"/>
          </a:xfrm>
        </p:spPr>
        <p:txBody>
          <a:bodyPr/>
          <a:lstStyle/>
          <a:p>
            <a:r>
              <a:rPr lang="sv-SE" altLang="sv-SE" sz="3600" dirty="0"/>
              <a:t>Vanliga psykologiska reaktioner</a:t>
            </a:r>
          </a:p>
        </p:txBody>
      </p:sp>
      <p:sp>
        <p:nvSpPr>
          <p:cNvPr id="19459" name="Rectangle 3">
            <a:extLst>
              <a:ext uri="{FF2B5EF4-FFF2-40B4-BE49-F238E27FC236}">
                <a16:creationId xmlns:a16="http://schemas.microsoft.com/office/drawing/2014/main" id="{ACBF5045-C23A-4B81-AE8F-B81A7942806C}"/>
              </a:ext>
            </a:extLst>
          </p:cNvPr>
          <p:cNvSpPr>
            <a:spLocks noGrp="1" noChangeArrowheads="1"/>
          </p:cNvSpPr>
          <p:nvPr>
            <p:ph type="body" idx="1"/>
          </p:nvPr>
        </p:nvSpPr>
        <p:spPr>
          <a:xfrm>
            <a:off x="3863662" y="1493949"/>
            <a:ext cx="4670738" cy="4598876"/>
          </a:xfrm>
        </p:spPr>
        <p:txBody>
          <a:bodyPr/>
          <a:lstStyle/>
          <a:p>
            <a:pPr eaLnBrk="1" hangingPunct="1">
              <a:lnSpc>
                <a:spcPct val="90000"/>
              </a:lnSpc>
              <a:defRPr/>
            </a:pPr>
            <a:r>
              <a:rPr lang="sv-SE" sz="2400" b="1" dirty="0">
                <a:latin typeface="+mj-lt"/>
              </a:rPr>
              <a:t>Viktigt att också se bevarade (och nya) resurser</a:t>
            </a:r>
          </a:p>
          <a:p>
            <a:pPr eaLnBrk="1" hangingPunct="1">
              <a:lnSpc>
                <a:spcPct val="90000"/>
              </a:lnSpc>
              <a:defRPr/>
            </a:pPr>
            <a:r>
              <a:rPr lang="sv-SE" sz="2400" b="1" dirty="0">
                <a:latin typeface="+mj-lt"/>
              </a:rPr>
              <a:t>Även positiva aspekter av skadan. Nytt perspektiv på livet. Ibland får vi höra: </a:t>
            </a:r>
            <a:r>
              <a:rPr lang="sv-SE" sz="2400" b="1" i="1" dirty="0">
                <a:latin typeface="+mj-lt"/>
              </a:rPr>
              <a:t>”Bästa som hänt mig!”</a:t>
            </a:r>
          </a:p>
          <a:p>
            <a:pPr>
              <a:buFont typeface="Wingdings" panose="05000000000000000000" pitchFamily="2" charset="2"/>
              <a:buNone/>
              <a:defRPr/>
            </a:pPr>
            <a:r>
              <a:rPr lang="sv-SE" sz="1800" dirty="0"/>
              <a:t>	</a:t>
            </a:r>
          </a:p>
          <a:p>
            <a:pPr>
              <a:buFont typeface="Wingdings" panose="05000000000000000000" pitchFamily="2" charset="2"/>
              <a:buNone/>
              <a:defRPr/>
            </a:pPr>
            <a:r>
              <a:rPr lang="sv-SE" sz="1800" dirty="0">
                <a:latin typeface="Century Gothic" pitchFamily="34" charset="0"/>
              </a:rPr>
              <a:t>	</a:t>
            </a:r>
            <a:endParaRPr lang="sv-SE" sz="1800" dirty="0">
              <a:latin typeface="+mj-lt"/>
            </a:endParaRPr>
          </a:p>
          <a:p>
            <a:pPr eaLnBrk="1" hangingPunct="1">
              <a:lnSpc>
                <a:spcPct val="90000"/>
              </a:lnSpc>
              <a:defRPr/>
            </a:pPr>
            <a:endParaRPr lang="sv-SE" sz="2400" b="1" dirty="0"/>
          </a:p>
          <a:p>
            <a:pPr eaLnBrk="1" hangingPunct="1">
              <a:lnSpc>
                <a:spcPct val="90000"/>
              </a:lnSpc>
              <a:buFont typeface="Wingdings" panose="05000000000000000000" pitchFamily="2" charset="2"/>
              <a:buNone/>
              <a:defRPr/>
            </a:pPr>
            <a:endParaRPr lang="sv-SE" sz="2400" dirty="0"/>
          </a:p>
        </p:txBody>
      </p:sp>
      <p:sp>
        <p:nvSpPr>
          <p:cNvPr id="2" name="Ellips 1">
            <a:extLst>
              <a:ext uri="{FF2B5EF4-FFF2-40B4-BE49-F238E27FC236}">
                <a16:creationId xmlns:a16="http://schemas.microsoft.com/office/drawing/2014/main" id="{D3CDEAC5-3B89-477D-9DDD-2351A49E7B21}"/>
              </a:ext>
            </a:extLst>
          </p:cNvPr>
          <p:cNvSpPr/>
          <p:nvPr/>
        </p:nvSpPr>
        <p:spPr>
          <a:xfrm rot="20745723">
            <a:off x="480607" y="1442432"/>
            <a:ext cx="3035323" cy="18448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200" dirty="0"/>
              <a:t>Positiva reaktioner</a:t>
            </a:r>
          </a:p>
        </p:txBody>
      </p:sp>
      <p:sp>
        <p:nvSpPr>
          <p:cNvPr id="3" name="textruta 2">
            <a:extLst>
              <a:ext uri="{FF2B5EF4-FFF2-40B4-BE49-F238E27FC236}">
                <a16:creationId xmlns:a16="http://schemas.microsoft.com/office/drawing/2014/main" id="{35ED02B1-A53D-437B-8B01-F6440B656E12}"/>
              </a:ext>
            </a:extLst>
          </p:cNvPr>
          <p:cNvSpPr txBox="1"/>
          <p:nvPr/>
        </p:nvSpPr>
        <p:spPr>
          <a:xfrm>
            <a:off x="866775" y="4028714"/>
            <a:ext cx="6268121" cy="1754326"/>
          </a:xfrm>
          <a:prstGeom prst="rect">
            <a:avLst/>
          </a:prstGeom>
          <a:noFill/>
        </p:spPr>
        <p:txBody>
          <a:bodyPr wrap="square" rtlCol="0">
            <a:spAutoFit/>
          </a:bodyPr>
          <a:lstStyle/>
          <a:p>
            <a:pPr>
              <a:buFont typeface="Wingdings" panose="05000000000000000000" pitchFamily="2" charset="2"/>
              <a:buNone/>
              <a:defRPr/>
            </a:pPr>
            <a:r>
              <a:rPr lang="sv-SE">
                <a:latin typeface="Century Gothic" pitchFamily="34" charset="0"/>
              </a:rPr>
              <a:t>Jonas C: ”I detta nu så lever jag verkligen i nuet och är klar att dö varje kväll jag går och lägger mig, tacksam för allt jag har upplevt under dagen, för att sedan nästa vakna upp till ytterligare en bonusdag! När man ser det så så är det ganska enkelt att förstå njutningen av det lilla, även om det inte alltid är positivt” </a:t>
            </a:r>
            <a:endParaRPr lang="sv-SE"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33399B5-D27C-4FE5-8507-CD7EDB15A3C5}"/>
              </a:ext>
            </a:extLst>
          </p:cNvPr>
          <p:cNvSpPr>
            <a:spLocks noGrp="1" noChangeArrowheads="1"/>
          </p:cNvSpPr>
          <p:nvPr>
            <p:ph type="title" idx="4294967295"/>
          </p:nvPr>
        </p:nvSpPr>
        <p:spPr>
          <a:xfrm>
            <a:off x="468313" y="890588"/>
            <a:ext cx="8256587" cy="954087"/>
          </a:xfrm>
        </p:spPr>
        <p:txBody>
          <a:bodyPr/>
          <a:lstStyle/>
          <a:p>
            <a:pPr eaLnBrk="1" hangingPunct="1"/>
            <a:r>
              <a:rPr lang="sv-SE" altLang="sv-SE" sz="3600"/>
              <a:t>Beteendepåverkan</a:t>
            </a:r>
          </a:p>
        </p:txBody>
      </p:sp>
      <p:sp>
        <p:nvSpPr>
          <p:cNvPr id="145411" name="Rectangle 3">
            <a:extLst>
              <a:ext uri="{FF2B5EF4-FFF2-40B4-BE49-F238E27FC236}">
                <a16:creationId xmlns:a16="http://schemas.microsoft.com/office/drawing/2014/main" id="{8676CBA6-6574-4AA2-8088-391644E35B61}"/>
              </a:ext>
            </a:extLst>
          </p:cNvPr>
          <p:cNvSpPr>
            <a:spLocks noGrp="1" noChangeArrowheads="1"/>
          </p:cNvSpPr>
          <p:nvPr>
            <p:ph type="body" idx="4294967295"/>
          </p:nvPr>
        </p:nvSpPr>
        <p:spPr>
          <a:xfrm>
            <a:off x="468313" y="1843088"/>
            <a:ext cx="3527425" cy="865187"/>
          </a:xfrm>
        </p:spPr>
        <p:txBody>
          <a:bodyPr/>
          <a:lstStyle/>
          <a:p>
            <a:pPr marL="0" indent="0" algn="ctr" eaLnBrk="1" hangingPunct="1">
              <a:buClr>
                <a:schemeClr val="bg2"/>
              </a:buClr>
              <a:buFont typeface="Wingdings" panose="05000000000000000000" pitchFamily="2" charset="2"/>
              <a:buNone/>
            </a:pPr>
            <a:r>
              <a:rPr lang="sv-SE" altLang="sv-SE" sz="3200"/>
              <a:t>Personlighet</a:t>
            </a:r>
          </a:p>
        </p:txBody>
      </p:sp>
      <p:sp>
        <p:nvSpPr>
          <p:cNvPr id="145412" name="AutoShape 4">
            <a:extLst>
              <a:ext uri="{FF2B5EF4-FFF2-40B4-BE49-F238E27FC236}">
                <a16:creationId xmlns:a16="http://schemas.microsoft.com/office/drawing/2014/main" id="{F125BEEA-F23D-4BDA-B0FA-6F1F1290F2CB}"/>
              </a:ext>
            </a:extLst>
          </p:cNvPr>
          <p:cNvSpPr>
            <a:spLocks noChangeArrowheads="1"/>
          </p:cNvSpPr>
          <p:nvPr/>
        </p:nvSpPr>
        <p:spPr bwMode="auto">
          <a:xfrm>
            <a:off x="250825" y="2492375"/>
            <a:ext cx="4968875" cy="3960813"/>
          </a:xfrm>
          <a:prstGeom prst="irregularSeal2">
            <a:avLst/>
          </a:prstGeom>
          <a:solidFill>
            <a:schemeClr val="accent1"/>
          </a:solidFill>
          <a:ln w="9525">
            <a:solidFill>
              <a:schemeClr val="tx1"/>
            </a:solidFill>
            <a:miter lim="800000"/>
            <a:headEnd/>
            <a:tailEnd/>
          </a:ln>
        </p:spPr>
        <p:txBody>
          <a:bodyPr wrap="none" lIns="92535" tIns="47885" rIns="92535" bIns="47885" anchor="ctr"/>
          <a:lstStyle>
            <a:lvl1pPr marL="284163" indent="-284163" defTabSz="8413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1pPr>
            <a:lvl2pPr marL="742950" indent="-285750" defTabSz="841375">
              <a:spcBef>
                <a:spcPct val="20000"/>
              </a:spcBef>
              <a:buFont typeface="Wingdings" panose="05000000000000000000" pitchFamily="2" charset="2"/>
              <a:buChar char="à"/>
              <a:defRPr sz="2800">
                <a:solidFill>
                  <a:schemeClr val="tx1"/>
                </a:solidFill>
                <a:latin typeface="Arial" panose="020B0604020202020204" pitchFamily="34" charset="0"/>
                <a:ea typeface="MS PGothic" panose="020B0600070205080204" pitchFamily="34" charset="-128"/>
              </a:defRPr>
            </a:lvl2pPr>
            <a:lvl3pPr marL="1143000" indent="-228600" defTabSz="841375">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MS PGothic" panose="020B0600070205080204" pitchFamily="34" charset="-128"/>
              </a:defRPr>
            </a:lvl3pPr>
            <a:lvl4pPr marL="1600200" indent="-228600" defTabSz="841375">
              <a:spcBef>
                <a:spcPct val="20000"/>
              </a:spcBef>
              <a:buFont typeface="Wingdings" panose="05000000000000000000" pitchFamily="2" charset="2"/>
              <a:buChar char="à"/>
              <a:defRPr sz="1400">
                <a:solidFill>
                  <a:schemeClr val="tx1"/>
                </a:solidFill>
                <a:latin typeface="Arial" panose="020B0604020202020204" pitchFamily="34" charset="0"/>
                <a:ea typeface="MS PGothic" panose="020B0600070205080204" pitchFamily="34" charset="-128"/>
              </a:defRPr>
            </a:lvl4pPr>
            <a:lvl5pPr marL="2057400" indent="-228600" defTabSz="8413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sv-SE" altLang="sv-SE" sz="2400" b="1" dirty="0">
                <a:solidFill>
                  <a:schemeClr val="bg1"/>
                </a:solidFill>
                <a:latin typeface="Times New Roman" panose="02020603050405020304" pitchFamily="18" charset="0"/>
                <a:cs typeface="Times New Roman" panose="02020603050405020304" pitchFamily="18" charset="0"/>
              </a:rPr>
              <a:t>Utagerande; </a:t>
            </a:r>
          </a:p>
          <a:p>
            <a:pPr algn="ctr" eaLnBrk="1" hangingPunct="1">
              <a:spcBef>
                <a:spcPct val="0"/>
              </a:spcBef>
              <a:buClrTx/>
              <a:buFontTx/>
              <a:buNone/>
            </a:pPr>
            <a:r>
              <a:rPr lang="sv-SE" altLang="sv-SE" sz="2400" b="1" dirty="0">
                <a:solidFill>
                  <a:schemeClr val="bg1"/>
                </a:solidFill>
                <a:latin typeface="Times New Roman" panose="02020603050405020304" pitchFamily="18" charset="0"/>
                <a:cs typeface="Times New Roman" panose="02020603050405020304" pitchFamily="18" charset="0"/>
              </a:rPr>
              <a:t>förlust av emotionell </a:t>
            </a:r>
          </a:p>
          <a:p>
            <a:pPr algn="ctr" eaLnBrk="1" hangingPunct="1">
              <a:spcBef>
                <a:spcPct val="0"/>
              </a:spcBef>
              <a:buClrTx/>
              <a:buFontTx/>
              <a:buNone/>
            </a:pPr>
            <a:r>
              <a:rPr lang="sv-SE" altLang="sv-SE" sz="2400" b="1" dirty="0">
                <a:solidFill>
                  <a:schemeClr val="bg1"/>
                </a:solidFill>
                <a:latin typeface="Times New Roman" panose="02020603050405020304" pitchFamily="18" charset="0"/>
                <a:cs typeface="Times New Roman" panose="02020603050405020304" pitchFamily="18" charset="0"/>
              </a:rPr>
              <a:t>kontroll</a:t>
            </a:r>
          </a:p>
        </p:txBody>
      </p:sp>
      <p:sp>
        <p:nvSpPr>
          <p:cNvPr id="99333" name="AutoShape 5">
            <a:extLst>
              <a:ext uri="{FF2B5EF4-FFF2-40B4-BE49-F238E27FC236}">
                <a16:creationId xmlns:a16="http://schemas.microsoft.com/office/drawing/2014/main" id="{CCEC5C73-E541-48B7-BBBD-6C885F176101}"/>
              </a:ext>
            </a:extLst>
          </p:cNvPr>
          <p:cNvSpPr>
            <a:spLocks noChangeArrowheads="1"/>
          </p:cNvSpPr>
          <p:nvPr/>
        </p:nvSpPr>
        <p:spPr bwMode="auto">
          <a:xfrm rot="10800000">
            <a:off x="4140200" y="1916113"/>
            <a:ext cx="4392613" cy="3384550"/>
          </a:xfrm>
          <a:prstGeom prst="triangle">
            <a:avLst>
              <a:gd name="adj" fmla="val 49718"/>
            </a:avLst>
          </a:prstGeom>
          <a:solidFill>
            <a:schemeClr val="accent5"/>
          </a:solidFill>
          <a:ln w="9525">
            <a:solidFill>
              <a:schemeClr val="tx1"/>
            </a:solidFill>
            <a:miter lim="800000"/>
            <a:headEnd/>
            <a:tailEnd/>
          </a:ln>
        </p:spPr>
        <p:txBody>
          <a:bodyPr rot="10800000" wrap="none" lIns="92535" tIns="47885" rIns="92535" bIns="47885" anchor="ctr"/>
          <a:lstStyle>
            <a:lvl1pPr marL="284163" indent="-284163" defTabSz="841375">
              <a:defRPr kumimoji="1" sz="2000">
                <a:solidFill>
                  <a:schemeClr val="tx2"/>
                </a:solidFill>
                <a:latin typeface="Arial" panose="020B0604020202020204" pitchFamily="34" charset="0"/>
                <a:ea typeface="MS PGothic" panose="020B0600070205080204" pitchFamily="34" charset="-128"/>
              </a:defRPr>
            </a:lvl1pPr>
            <a:lvl2pPr marL="742950" indent="-285750" defTabSz="841375">
              <a:defRPr kumimoji="1" sz="2000">
                <a:solidFill>
                  <a:schemeClr val="tx2"/>
                </a:solidFill>
                <a:latin typeface="Arial" panose="020B0604020202020204" pitchFamily="34" charset="0"/>
                <a:ea typeface="MS PGothic" panose="020B0600070205080204" pitchFamily="34" charset="-128"/>
              </a:defRPr>
            </a:lvl2pPr>
            <a:lvl3pPr marL="1143000" indent="-228600" defTabSz="841375">
              <a:defRPr kumimoji="1" sz="2000">
                <a:solidFill>
                  <a:schemeClr val="tx2"/>
                </a:solidFill>
                <a:latin typeface="Arial" panose="020B0604020202020204" pitchFamily="34" charset="0"/>
                <a:ea typeface="MS PGothic" panose="020B0600070205080204" pitchFamily="34" charset="-128"/>
              </a:defRPr>
            </a:lvl3pPr>
            <a:lvl4pPr marL="1600200" indent="-228600" defTabSz="841375">
              <a:defRPr kumimoji="1" sz="2000">
                <a:solidFill>
                  <a:schemeClr val="tx2"/>
                </a:solidFill>
                <a:latin typeface="Arial" panose="020B0604020202020204" pitchFamily="34" charset="0"/>
                <a:ea typeface="MS PGothic" panose="020B0600070205080204" pitchFamily="34" charset="-128"/>
              </a:defRPr>
            </a:lvl4pPr>
            <a:lvl5pPr marL="2057400" indent="-228600" defTabSz="841375">
              <a:defRPr kumimoji="1" sz="2000">
                <a:solidFill>
                  <a:schemeClr val="tx2"/>
                </a:solidFill>
                <a:latin typeface="Arial" panose="020B0604020202020204" pitchFamily="34" charset="0"/>
                <a:ea typeface="MS PGothic" panose="020B0600070205080204" pitchFamily="34" charset="-128"/>
              </a:defRPr>
            </a:lvl5pPr>
            <a:lvl6pPr marL="2514600" indent="-228600" defTabSz="841375"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6pPr>
            <a:lvl7pPr marL="2971800" indent="-228600" defTabSz="841375"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7pPr>
            <a:lvl8pPr marL="3429000" indent="-228600" defTabSz="841375"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8pPr>
            <a:lvl9pPr marL="3886200" indent="-228600" defTabSz="841375" eaLnBrk="0" fontAlgn="base" hangingPunct="0">
              <a:spcBef>
                <a:spcPct val="0"/>
              </a:spcBef>
              <a:spcAft>
                <a:spcPct val="0"/>
              </a:spcAft>
              <a:defRPr kumimoji="1" sz="2000">
                <a:solidFill>
                  <a:schemeClr val="tx2"/>
                </a:solidFill>
                <a:latin typeface="Arial" panose="020B0604020202020204" pitchFamily="34" charset="0"/>
                <a:ea typeface="MS PGothic" panose="020B0600070205080204" pitchFamily="34" charset="-128"/>
              </a:defRPr>
            </a:lvl9pPr>
          </a:lstStyle>
          <a:p>
            <a:pPr algn="ctr" eaLnBrk="1" hangingPunct="1">
              <a:defRPr/>
            </a:pPr>
            <a:r>
              <a:rPr lang="sv-SE" altLang="sv-SE" sz="2400" b="1" dirty="0">
                <a:solidFill>
                  <a:schemeClr val="bg1"/>
                </a:solidFill>
                <a:latin typeface="Times New Roman" panose="02020603050405020304" pitchFamily="18" charset="0"/>
                <a:cs typeface="Times New Roman" panose="02020603050405020304" pitchFamily="18" charset="0"/>
              </a:rPr>
              <a:t>Inaktivitet;</a:t>
            </a:r>
          </a:p>
          <a:p>
            <a:pPr algn="ctr" eaLnBrk="1" hangingPunct="1">
              <a:defRPr/>
            </a:pPr>
            <a:r>
              <a:rPr lang="sv-SE" altLang="sv-SE" sz="2400" b="1" dirty="0">
                <a:solidFill>
                  <a:schemeClr val="bg1"/>
                </a:solidFill>
                <a:latin typeface="Times New Roman" panose="02020603050405020304" pitchFamily="18" charset="0"/>
                <a:cs typeface="Times New Roman" panose="02020603050405020304" pitchFamily="18" charset="0"/>
              </a:rPr>
              <a:t>förlust av motivation,</a:t>
            </a:r>
          </a:p>
          <a:p>
            <a:pPr algn="ctr" eaLnBrk="1" hangingPunct="1">
              <a:defRPr/>
            </a:pPr>
            <a:r>
              <a:rPr lang="sv-SE" altLang="sv-SE" sz="2400" b="1" dirty="0">
                <a:solidFill>
                  <a:schemeClr val="bg1"/>
                </a:solidFill>
                <a:latin typeface="Times New Roman" panose="02020603050405020304" pitchFamily="18" charset="0"/>
                <a:cs typeface="Times New Roman" panose="02020603050405020304" pitchFamily="18" charset="0"/>
              </a:rPr>
              <a:t>passivt beteende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EF5BE0F-9832-48BC-AE58-621DD7533A1D}"/>
              </a:ext>
            </a:extLst>
          </p:cNvPr>
          <p:cNvSpPr>
            <a:spLocks noGrp="1" noChangeArrowheads="1"/>
          </p:cNvSpPr>
          <p:nvPr>
            <p:ph type="title" idx="4294967295"/>
          </p:nvPr>
        </p:nvSpPr>
        <p:spPr>
          <a:xfrm>
            <a:off x="539750" y="424485"/>
            <a:ext cx="7772400" cy="1143000"/>
          </a:xfrm>
        </p:spPr>
        <p:txBody>
          <a:bodyPr/>
          <a:lstStyle/>
          <a:p>
            <a:pPr eaLnBrk="1" hangingPunct="1"/>
            <a:r>
              <a:rPr lang="sv-SE" altLang="sv-SE" sz="3600" dirty="0"/>
              <a:t>Utagerande</a:t>
            </a:r>
            <a:endParaRPr lang="sv-SE" altLang="sv-SE" dirty="0"/>
          </a:p>
        </p:txBody>
      </p:sp>
      <p:sp>
        <p:nvSpPr>
          <p:cNvPr id="91139" name="Rectangle 3">
            <a:extLst>
              <a:ext uri="{FF2B5EF4-FFF2-40B4-BE49-F238E27FC236}">
                <a16:creationId xmlns:a16="http://schemas.microsoft.com/office/drawing/2014/main" id="{C86DB968-2458-4590-BD1C-141A8134121E}"/>
              </a:ext>
            </a:extLst>
          </p:cNvPr>
          <p:cNvSpPr>
            <a:spLocks noGrp="1" noChangeArrowheads="1"/>
          </p:cNvSpPr>
          <p:nvPr>
            <p:ph type="body" idx="4294967295"/>
          </p:nvPr>
        </p:nvSpPr>
        <p:spPr>
          <a:xfrm>
            <a:off x="1661374" y="1567485"/>
            <a:ext cx="5241701" cy="4814265"/>
          </a:xfrm>
        </p:spPr>
        <p:txBody>
          <a:bodyPr/>
          <a:lstStyle/>
          <a:p>
            <a:pPr marL="379413" indent="-379413" defTabSz="1009650" eaLnBrk="1" hangingPunct="1"/>
            <a:r>
              <a:rPr lang="sv-SE" altLang="sv-SE" dirty="0">
                <a:latin typeface="Times New Roman" panose="02020603050405020304" pitchFamily="18" charset="0"/>
                <a:cs typeface="Times New Roman" panose="02020603050405020304" pitchFamily="18" charset="0"/>
              </a:rPr>
              <a:t>Irritabilitet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Överkänslighet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Emotionell labilitet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Tendens att bete sig irrationellt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Temperamentsutbrott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Ökad aggressivitet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Envishet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Mångordighet</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Minskade hämningar</a:t>
            </a:r>
          </a:p>
          <a:p>
            <a:pPr marL="379413" indent="-379413" defTabSz="1009650" eaLnBrk="1" hangingPunct="1"/>
            <a:r>
              <a:rPr lang="sv-SE" altLang="sv-SE" dirty="0">
                <a:latin typeface="Times New Roman" panose="02020603050405020304" pitchFamily="18" charset="0"/>
                <a:cs typeface="Times New Roman" panose="02020603050405020304" pitchFamily="18" charset="0"/>
              </a:rPr>
              <a:t>Omoget beteende</a:t>
            </a:r>
            <a:endParaRPr lang="sv-SE" altLang="sv-SE" sz="2400" dirty="0">
              <a:latin typeface="Times New Roman" panose="02020603050405020304" pitchFamily="18" charset="0"/>
              <a:cs typeface="Times New Roman" panose="02020603050405020304" pitchFamily="18" charset="0"/>
            </a:endParaRPr>
          </a:p>
        </p:txBody>
      </p:sp>
      <p:sp>
        <p:nvSpPr>
          <p:cNvPr id="91140" name="Text Box 4">
            <a:extLst>
              <a:ext uri="{FF2B5EF4-FFF2-40B4-BE49-F238E27FC236}">
                <a16:creationId xmlns:a16="http://schemas.microsoft.com/office/drawing/2014/main" id="{6099A359-AD91-424F-98B7-496B638188CD}"/>
              </a:ext>
            </a:extLst>
          </p:cNvPr>
          <p:cNvSpPr txBox="1">
            <a:spLocks noChangeArrowheads="1"/>
          </p:cNvSpPr>
          <p:nvPr/>
        </p:nvSpPr>
        <p:spPr bwMode="auto">
          <a:xfrm>
            <a:off x="5525260" y="1484313"/>
            <a:ext cx="2768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5" tIns="47885" rIns="92535" bIns="47885">
            <a:spAutoFit/>
          </a:bodyPr>
          <a:lstStyle>
            <a:lvl1pPr marL="284163" indent="-284163" defTabSz="8413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Font typeface="Wingdings" panose="05000000000000000000" pitchFamily="2" charset="2"/>
              <a:buChar char="à"/>
              <a:defRPr sz="28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lr>
                <a:schemeClr val="accent1"/>
              </a:buClr>
              <a:buFont typeface="Wingdings" panose="05000000000000000000" pitchFamily="2" charset="2"/>
              <a:buChar char="§"/>
              <a:defRPr sz="1600">
                <a:solidFill>
                  <a:schemeClr val="accent1"/>
                </a:solidFill>
                <a:latin typeface="Arial" panose="020B0604020202020204" pitchFamily="34" charset="0"/>
                <a:ea typeface="ＭＳ Ｐゴシック" panose="020B0600070205080204" pitchFamily="34" charset="-128"/>
              </a:defRPr>
            </a:lvl3pPr>
            <a:lvl4pPr marL="1600200" indent="-228600" defTabSz="841375">
              <a:spcBef>
                <a:spcPct val="20000"/>
              </a:spcBef>
              <a:buFont typeface="Wingdings" panose="05000000000000000000" pitchFamily="2" charset="2"/>
              <a:buChar char="à"/>
              <a:defRPr sz="14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sv-SE" altLang="sv-SE" sz="2800" b="1" dirty="0">
                <a:solidFill>
                  <a:schemeClr val="accent1"/>
                </a:solidFill>
                <a:latin typeface="Times" panose="02020603050405020304" pitchFamily="18" charset="0"/>
              </a:rPr>
              <a:t>Förlust av </a:t>
            </a:r>
          </a:p>
          <a:p>
            <a:pPr algn="ctr" eaLnBrk="1" hangingPunct="1">
              <a:spcBef>
                <a:spcPct val="0"/>
              </a:spcBef>
              <a:buClrTx/>
              <a:buFontTx/>
              <a:buNone/>
            </a:pPr>
            <a:r>
              <a:rPr lang="sv-SE" altLang="sv-SE" sz="2800" b="1" dirty="0">
                <a:solidFill>
                  <a:schemeClr val="accent1"/>
                </a:solidFill>
                <a:latin typeface="Times" panose="02020603050405020304" pitchFamily="18" charset="0"/>
              </a:rPr>
              <a:t>emotionell </a:t>
            </a:r>
          </a:p>
          <a:p>
            <a:pPr algn="ctr" eaLnBrk="1" hangingPunct="1">
              <a:spcBef>
                <a:spcPct val="0"/>
              </a:spcBef>
              <a:buClrTx/>
              <a:buFontTx/>
              <a:buNone/>
            </a:pPr>
            <a:r>
              <a:rPr lang="sv-SE" altLang="sv-SE" sz="2800" b="1" dirty="0">
                <a:solidFill>
                  <a:schemeClr val="accent1"/>
                </a:solidFill>
                <a:latin typeface="Times" panose="02020603050405020304" pitchFamily="18" charset="0"/>
              </a:rPr>
              <a:t>kontroll</a:t>
            </a:r>
          </a:p>
        </p:txBody>
      </p:sp>
      <p:pic>
        <p:nvPicPr>
          <p:cNvPr id="91141" name="Bildobjekt 1">
            <a:extLst>
              <a:ext uri="{FF2B5EF4-FFF2-40B4-BE49-F238E27FC236}">
                <a16:creationId xmlns:a16="http://schemas.microsoft.com/office/drawing/2014/main" id="{58E8DEC0-7F2C-4152-8F3C-F86C0EC578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3721100"/>
            <a:ext cx="36195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46949"/>
      </p:ext>
    </p:extLst>
  </p:cSld>
  <p:clrMapOvr>
    <a:masterClrMapping/>
  </p:clrMapOvr>
</p:sld>
</file>

<file path=ppt/theme/theme1.xml><?xml version="1.0" encoding="utf-8"?>
<a:theme xmlns:a="http://schemas.openxmlformats.org/drawingml/2006/main" name="Början på förslag till ny powerpointmall">
  <a:themeElements>
    <a:clrScheme name="danderyd_150429">
      <a:dk1>
        <a:srgbClr val="000000"/>
      </a:dk1>
      <a:lt1>
        <a:srgbClr val="FFFFFF"/>
      </a:lt1>
      <a:dk2>
        <a:srgbClr val="000000"/>
      </a:dk2>
      <a:lt2>
        <a:srgbClr val="FFFFFF"/>
      </a:lt2>
      <a:accent1>
        <a:srgbClr val="0E6D5E"/>
      </a:accent1>
      <a:accent2>
        <a:srgbClr val="978A82"/>
      </a:accent2>
      <a:accent3>
        <a:srgbClr val="D8A537"/>
      </a:accent3>
      <a:accent4>
        <a:srgbClr val="053249"/>
      </a:accent4>
      <a:accent5>
        <a:srgbClr val="B50030"/>
      </a:accent5>
      <a:accent6>
        <a:srgbClr val="F5E29D"/>
      </a:accent6>
      <a:hlink>
        <a:srgbClr val="D8A537"/>
      </a:hlink>
      <a:folHlink>
        <a:srgbClr val="978A82"/>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Trade Gothic LT"/>
          </a:defRPr>
        </a:defPPr>
      </a:lstStyle>
    </a:txDef>
  </a:objectDefaults>
  <a:extraClrSchemeLst/>
  <a:extLst>
    <a:ext uri="{05A4C25C-085E-4340-85A3-A5531E510DB2}">
      <thm15:themeFamily xmlns:thm15="http://schemas.microsoft.com/office/thememl/2012/main" name="Presentationsmall.potx" id="{EABD1D70-CA77-4C1B-A520-A39630B08197}" vid="{E3F80FAD-2264-4A30-B50A-8024FF3F45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Presentationsmall</Template>
  <TotalTime>154</TotalTime>
  <Words>1488</Words>
  <Application>Microsoft Office PowerPoint</Application>
  <PresentationFormat>Bildspel på skärmen (4:3)</PresentationFormat>
  <Paragraphs>338</Paragraphs>
  <Slides>25</Slides>
  <Notes>21</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25</vt:i4>
      </vt:variant>
    </vt:vector>
  </HeadingPairs>
  <TitlesOfParts>
    <vt:vector size="37" baseType="lpstr">
      <vt:lpstr>Arial</vt:lpstr>
      <vt:lpstr>Arial Black</vt:lpstr>
      <vt:lpstr>Calibri</vt:lpstr>
      <vt:lpstr>Century Gothic</vt:lpstr>
      <vt:lpstr>Helvetica</vt:lpstr>
      <vt:lpstr>Times</vt:lpstr>
      <vt:lpstr>Times New Roman</vt:lpstr>
      <vt:lpstr>Trade Gothic LT</vt:lpstr>
      <vt:lpstr>Trade Gothic LT Std Bold No. 2</vt:lpstr>
      <vt:lpstr>Verdana</vt:lpstr>
      <vt:lpstr>Wingdings</vt:lpstr>
      <vt:lpstr>Början på förslag till ny powerpointmall</vt:lpstr>
      <vt:lpstr>PowerPoint-presentation</vt:lpstr>
      <vt:lpstr>PERSONLIGHETSFÖRÄNDRING efter stroke</vt:lpstr>
      <vt:lpstr>PowerPoint-presentation</vt:lpstr>
      <vt:lpstr>PowerPoint-presentation</vt:lpstr>
      <vt:lpstr>PowerPoint-presentation</vt:lpstr>
      <vt:lpstr>Vanliga psykologiska reaktioner</vt:lpstr>
      <vt:lpstr>Vanliga psykologiska reaktioner</vt:lpstr>
      <vt:lpstr>Beteendepåverkan</vt:lpstr>
      <vt:lpstr>Utagerande</vt:lpstr>
      <vt:lpstr>Inaktivitet</vt:lpstr>
      <vt:lpstr>Förlust av motivation och ”drive”: Igångsättning</vt:lpstr>
      <vt:lpstr>Behandling och bemötande</vt:lpstr>
      <vt:lpstr>Stopp-Tänk-Handla</vt:lpstr>
      <vt:lpstr>Vanligt hinder:  Bristande affektreglering</vt:lpstr>
      <vt:lpstr>PowerPoint-presentation</vt:lpstr>
      <vt:lpstr>PowerPoint-presentation</vt:lpstr>
      <vt:lpstr>PowerPoint-presentation</vt:lpstr>
      <vt:lpstr>Hur kan vi stötta?</vt:lpstr>
      <vt:lpstr>Förebyggande åtgärder i vardag</vt:lpstr>
      <vt:lpstr>Copingstrategier</vt:lpstr>
      <vt:lpstr> Hantering av uppvarvning: Lågaffektivt bemötande </vt:lpstr>
      <vt:lpstr>I vilka situationer brukar affektnivån öka?</vt:lpstr>
      <vt:lpstr>PowerPoint-presentation</vt:lpstr>
      <vt:lpstr>Insikt i relation till nedsättning</vt:lpstr>
      <vt:lpstr>TACK för att ni lyssnade!</vt:lpstr>
    </vt:vector>
  </TitlesOfParts>
  <Company>SLL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Malin Hallgren</dc:creator>
  <cp:lastModifiedBy>Gabriela Markovic</cp:lastModifiedBy>
  <cp:revision>21</cp:revision>
  <cp:lastPrinted>2022-02-22T11:27:35Z</cp:lastPrinted>
  <dcterms:created xsi:type="dcterms:W3CDTF">2020-02-18T09:56:46Z</dcterms:created>
  <dcterms:modified xsi:type="dcterms:W3CDTF">2022-09-12T07:16:46Z</dcterms:modified>
</cp:coreProperties>
</file>